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831" r:id="rId6"/>
    <p:sldMasterId id="2147483852" r:id="rId7"/>
  </p:sldMasterIdLst>
  <p:notesMasterIdLst>
    <p:notesMasterId r:id="rId82"/>
  </p:notesMasterIdLst>
  <p:handoutMasterIdLst>
    <p:handoutMasterId r:id="rId83"/>
  </p:handoutMasterIdLst>
  <p:sldIdLst>
    <p:sldId id="256" r:id="rId8"/>
    <p:sldId id="513" r:id="rId9"/>
    <p:sldId id="516" r:id="rId10"/>
    <p:sldId id="678" r:id="rId11"/>
    <p:sldId id="677" r:id="rId12"/>
    <p:sldId id="525" r:id="rId13"/>
    <p:sldId id="679" r:id="rId14"/>
    <p:sldId id="680" r:id="rId15"/>
    <p:sldId id="681" r:id="rId16"/>
    <p:sldId id="682" r:id="rId17"/>
    <p:sldId id="514" r:id="rId18"/>
    <p:sldId id="518" r:id="rId19"/>
    <p:sldId id="517" r:id="rId20"/>
    <p:sldId id="519" r:id="rId21"/>
    <p:sldId id="512" r:id="rId22"/>
    <p:sldId id="520" r:id="rId23"/>
    <p:sldId id="521" r:id="rId24"/>
    <p:sldId id="522" r:id="rId25"/>
    <p:sldId id="524" r:id="rId26"/>
    <p:sldId id="526" r:id="rId27"/>
    <p:sldId id="523" r:id="rId28"/>
    <p:sldId id="527" r:id="rId29"/>
    <p:sldId id="528" r:id="rId30"/>
    <p:sldId id="529" r:id="rId31"/>
    <p:sldId id="533" r:id="rId32"/>
    <p:sldId id="558" r:id="rId33"/>
    <p:sldId id="534" r:id="rId34"/>
    <p:sldId id="539" r:id="rId35"/>
    <p:sldId id="538" r:id="rId36"/>
    <p:sldId id="536" r:id="rId37"/>
    <p:sldId id="531" r:id="rId38"/>
    <p:sldId id="532" r:id="rId39"/>
    <p:sldId id="541" r:id="rId40"/>
    <p:sldId id="542" r:id="rId41"/>
    <p:sldId id="543" r:id="rId42"/>
    <p:sldId id="544" r:id="rId43"/>
    <p:sldId id="545" r:id="rId44"/>
    <p:sldId id="546" r:id="rId45"/>
    <p:sldId id="547" r:id="rId46"/>
    <p:sldId id="548" r:id="rId47"/>
    <p:sldId id="556" r:id="rId48"/>
    <p:sldId id="557" r:id="rId49"/>
    <p:sldId id="559" r:id="rId50"/>
    <p:sldId id="560" r:id="rId51"/>
    <p:sldId id="564" r:id="rId52"/>
    <p:sldId id="565" r:id="rId53"/>
    <p:sldId id="566" r:id="rId54"/>
    <p:sldId id="567" r:id="rId55"/>
    <p:sldId id="568" r:id="rId56"/>
    <p:sldId id="569" r:id="rId57"/>
    <p:sldId id="570" r:id="rId58"/>
    <p:sldId id="571" r:id="rId59"/>
    <p:sldId id="572" r:id="rId60"/>
    <p:sldId id="573" r:id="rId61"/>
    <p:sldId id="574" r:id="rId62"/>
    <p:sldId id="575" r:id="rId63"/>
    <p:sldId id="576" r:id="rId64"/>
    <p:sldId id="587" r:id="rId65"/>
    <p:sldId id="578" r:id="rId66"/>
    <p:sldId id="579" r:id="rId67"/>
    <p:sldId id="581" r:id="rId68"/>
    <p:sldId id="582" r:id="rId69"/>
    <p:sldId id="583" r:id="rId70"/>
    <p:sldId id="584" r:id="rId71"/>
    <p:sldId id="585" r:id="rId72"/>
    <p:sldId id="586" r:id="rId73"/>
    <p:sldId id="588" r:id="rId74"/>
    <p:sldId id="589" r:id="rId75"/>
    <p:sldId id="590" r:id="rId76"/>
    <p:sldId id="591" r:id="rId77"/>
    <p:sldId id="592" r:id="rId78"/>
    <p:sldId id="593" r:id="rId79"/>
    <p:sldId id="594" r:id="rId80"/>
    <p:sldId id="537" r:id="rId8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3D5"/>
    <a:srgbClr val="273671"/>
    <a:srgbClr val="008000"/>
    <a:srgbClr val="005426"/>
    <a:srgbClr val="003399"/>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78" autoAdjust="0"/>
    <p:restoredTop sz="77098" autoAdjust="0"/>
  </p:normalViewPr>
  <p:slideViewPr>
    <p:cSldViewPr snapToGrid="0">
      <p:cViewPr varScale="1">
        <p:scale>
          <a:sx n="75" d="100"/>
          <a:sy n="75" d="100"/>
        </p:scale>
        <p:origin x="84" y="34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796"/>
    </p:cViewPr>
  </p:sorterViewPr>
  <p:notesViewPr>
    <p:cSldViewPr snapToGrid="0">
      <p:cViewPr varScale="1">
        <p:scale>
          <a:sx n="85" d="100"/>
          <a:sy n="85" d="100"/>
        </p:scale>
        <p:origin x="384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presProps" Target="presProps.xml"/><Relationship Id="rId7" Type="http://schemas.openxmlformats.org/officeDocument/2006/relationships/slideMaster" Target="slideMasters/slideMaster3.xml"/><Relationship Id="rId71"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4.xml"/><Relationship Id="rId82" Type="http://schemas.openxmlformats.org/officeDocument/2006/relationships/notesMaster" Target="notesMasters/notesMaster1.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handoutMaster" Target="handoutMasters/handoutMaster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217989-AAD7-4A75-96CA-33B117E0EE7C}"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en-US"/>
        </a:p>
      </dgm:t>
    </dgm:pt>
    <dgm:pt modelId="{79E29DC4-96FE-444B-B5DF-456592006F44}">
      <dgm:prSet phldrT="[Text]"/>
      <dgm:spPr>
        <a:solidFill>
          <a:srgbClr val="002060"/>
        </a:solidFill>
      </dgm:spPr>
      <dgm:t>
        <a:bodyPr/>
        <a:lstStyle/>
        <a:p>
          <a:r>
            <a:rPr lang="en-US" dirty="0"/>
            <a:t>Interests</a:t>
          </a:r>
        </a:p>
      </dgm:t>
    </dgm:pt>
    <dgm:pt modelId="{98C761B6-6D8E-457D-8CB2-2CCF7FF86736}" type="parTrans" cxnId="{6DA87E41-076F-4467-9A41-53342ADA8780}">
      <dgm:prSet/>
      <dgm:spPr/>
      <dgm:t>
        <a:bodyPr/>
        <a:lstStyle/>
        <a:p>
          <a:endParaRPr lang="en-US"/>
        </a:p>
      </dgm:t>
    </dgm:pt>
    <dgm:pt modelId="{1AEE723A-7C87-4EAF-A5F5-99E4FFEA242E}" type="sibTrans" cxnId="{6DA87E41-076F-4467-9A41-53342ADA8780}">
      <dgm:prSet/>
      <dgm:spPr/>
      <dgm:t>
        <a:bodyPr/>
        <a:lstStyle/>
        <a:p>
          <a:endParaRPr lang="en-US"/>
        </a:p>
      </dgm:t>
    </dgm:pt>
    <dgm:pt modelId="{0EC85776-8840-49FB-BAFE-EAB6DFE6BBAD}">
      <dgm:prSet phldrT="[Text]"/>
      <dgm:spPr>
        <a:solidFill>
          <a:srgbClr val="002060"/>
        </a:solidFill>
      </dgm:spPr>
      <dgm:t>
        <a:bodyPr/>
        <a:lstStyle/>
        <a:p>
          <a:r>
            <a:rPr lang="en-US" dirty="0"/>
            <a:t>Power</a:t>
          </a:r>
        </a:p>
      </dgm:t>
    </dgm:pt>
    <dgm:pt modelId="{D083BB51-8B7E-4F3A-AB26-FB4C32E97210}" type="parTrans" cxnId="{1F064331-EDAF-445D-A71F-1FC3A024EE3C}">
      <dgm:prSet/>
      <dgm:spPr/>
      <dgm:t>
        <a:bodyPr/>
        <a:lstStyle/>
        <a:p>
          <a:endParaRPr lang="en-US"/>
        </a:p>
      </dgm:t>
    </dgm:pt>
    <dgm:pt modelId="{75AF2B52-0F1B-4637-A59D-4789EEF8C616}" type="sibTrans" cxnId="{1F064331-EDAF-445D-A71F-1FC3A024EE3C}">
      <dgm:prSet/>
      <dgm:spPr/>
      <dgm:t>
        <a:bodyPr/>
        <a:lstStyle/>
        <a:p>
          <a:endParaRPr lang="en-US"/>
        </a:p>
      </dgm:t>
    </dgm:pt>
    <dgm:pt modelId="{BA64CCD3-A063-4839-8F25-E9E5A83C9A15}">
      <dgm:prSet phldrT="[Text]"/>
      <dgm:spPr>
        <a:solidFill>
          <a:srgbClr val="FF0000"/>
        </a:solidFill>
      </dgm:spPr>
      <dgm:t>
        <a:bodyPr/>
        <a:lstStyle/>
        <a:p>
          <a:r>
            <a:rPr lang="en-US" b="1" dirty="0"/>
            <a:t>DISPUTE</a:t>
          </a:r>
        </a:p>
      </dgm:t>
    </dgm:pt>
    <dgm:pt modelId="{05AD78C1-DD91-4335-A3EA-F4484E34D567}" type="parTrans" cxnId="{122F09D8-4802-46F8-BC1C-B123BD03B884}">
      <dgm:prSet/>
      <dgm:spPr/>
      <dgm:t>
        <a:bodyPr/>
        <a:lstStyle/>
        <a:p>
          <a:endParaRPr lang="en-US"/>
        </a:p>
      </dgm:t>
    </dgm:pt>
    <dgm:pt modelId="{2A8F290B-35AB-4BC7-A783-CD693ACCA446}" type="sibTrans" cxnId="{122F09D8-4802-46F8-BC1C-B123BD03B884}">
      <dgm:prSet/>
      <dgm:spPr/>
      <dgm:t>
        <a:bodyPr/>
        <a:lstStyle/>
        <a:p>
          <a:endParaRPr lang="en-US"/>
        </a:p>
      </dgm:t>
    </dgm:pt>
    <dgm:pt modelId="{670FA0BA-3E20-4DD6-97D9-25381F65731F}">
      <dgm:prSet phldrT="[Text]"/>
      <dgm:spPr>
        <a:solidFill>
          <a:srgbClr val="002060"/>
        </a:solidFill>
      </dgm:spPr>
      <dgm:t>
        <a:bodyPr/>
        <a:lstStyle/>
        <a:p>
          <a:r>
            <a:rPr lang="en-US" dirty="0"/>
            <a:t>Rights</a:t>
          </a:r>
        </a:p>
      </dgm:t>
    </dgm:pt>
    <dgm:pt modelId="{E89A6FDF-605D-47A5-8666-B2AA1BD58ECF}" type="parTrans" cxnId="{5758B949-2EF1-4BB3-80DA-013FB0824FFB}">
      <dgm:prSet/>
      <dgm:spPr/>
      <dgm:t>
        <a:bodyPr/>
        <a:lstStyle/>
        <a:p>
          <a:endParaRPr lang="en-US"/>
        </a:p>
      </dgm:t>
    </dgm:pt>
    <dgm:pt modelId="{CD3BD20D-1DAA-4AC3-BB29-1E0A5D9036EE}" type="sibTrans" cxnId="{5758B949-2EF1-4BB3-80DA-013FB0824FFB}">
      <dgm:prSet/>
      <dgm:spPr/>
      <dgm:t>
        <a:bodyPr/>
        <a:lstStyle/>
        <a:p>
          <a:endParaRPr lang="en-US"/>
        </a:p>
      </dgm:t>
    </dgm:pt>
    <dgm:pt modelId="{1280456F-04C1-46D9-9E6C-45E7DA5C9CCE}" type="pres">
      <dgm:prSet presAssocID="{B8217989-AAD7-4A75-96CA-33B117E0EE7C}" presName="compositeShape" presStyleCnt="0">
        <dgm:presLayoutVars>
          <dgm:chMax val="9"/>
          <dgm:dir/>
          <dgm:resizeHandles val="exact"/>
        </dgm:presLayoutVars>
      </dgm:prSet>
      <dgm:spPr/>
    </dgm:pt>
    <dgm:pt modelId="{42B2D307-3AAA-48A2-A5F6-2AB351727F58}" type="pres">
      <dgm:prSet presAssocID="{B8217989-AAD7-4A75-96CA-33B117E0EE7C}" presName="triangle1" presStyleLbl="node1" presStyleIdx="0" presStyleCnt="4">
        <dgm:presLayoutVars>
          <dgm:bulletEnabled val="1"/>
        </dgm:presLayoutVars>
      </dgm:prSet>
      <dgm:spPr/>
    </dgm:pt>
    <dgm:pt modelId="{B6C97CD7-C6B5-4863-BBDB-8009B6C66B16}" type="pres">
      <dgm:prSet presAssocID="{B8217989-AAD7-4A75-96CA-33B117E0EE7C}" presName="triangle2" presStyleLbl="node1" presStyleIdx="1" presStyleCnt="4">
        <dgm:presLayoutVars>
          <dgm:bulletEnabled val="1"/>
        </dgm:presLayoutVars>
      </dgm:prSet>
      <dgm:spPr/>
    </dgm:pt>
    <dgm:pt modelId="{8CEAFFF4-661D-4E55-90E7-9E02F4D3CAA8}" type="pres">
      <dgm:prSet presAssocID="{B8217989-AAD7-4A75-96CA-33B117E0EE7C}" presName="triangle3" presStyleLbl="node1" presStyleIdx="2" presStyleCnt="4">
        <dgm:presLayoutVars>
          <dgm:bulletEnabled val="1"/>
        </dgm:presLayoutVars>
      </dgm:prSet>
      <dgm:spPr/>
    </dgm:pt>
    <dgm:pt modelId="{1A774ABE-40B5-4241-9977-287EAB2F5552}" type="pres">
      <dgm:prSet presAssocID="{B8217989-AAD7-4A75-96CA-33B117E0EE7C}" presName="triangle4" presStyleLbl="node1" presStyleIdx="3" presStyleCnt="4">
        <dgm:presLayoutVars>
          <dgm:bulletEnabled val="1"/>
        </dgm:presLayoutVars>
      </dgm:prSet>
      <dgm:spPr/>
    </dgm:pt>
  </dgm:ptLst>
  <dgm:cxnLst>
    <dgm:cxn modelId="{B10C3C2A-4DF5-470A-81C0-8B4243792CE8}" type="presOf" srcId="{B8217989-AAD7-4A75-96CA-33B117E0EE7C}" destId="{1280456F-04C1-46D9-9E6C-45E7DA5C9CCE}" srcOrd="0" destOrd="0" presId="urn:microsoft.com/office/officeart/2005/8/layout/pyramid4"/>
    <dgm:cxn modelId="{1F064331-EDAF-445D-A71F-1FC3A024EE3C}" srcId="{B8217989-AAD7-4A75-96CA-33B117E0EE7C}" destId="{0EC85776-8840-49FB-BAFE-EAB6DFE6BBAD}" srcOrd="1" destOrd="0" parTransId="{D083BB51-8B7E-4F3A-AB26-FB4C32E97210}" sibTransId="{75AF2B52-0F1B-4637-A59D-4789EEF8C616}"/>
    <dgm:cxn modelId="{6DA87E41-076F-4467-9A41-53342ADA8780}" srcId="{B8217989-AAD7-4A75-96CA-33B117E0EE7C}" destId="{79E29DC4-96FE-444B-B5DF-456592006F44}" srcOrd="0" destOrd="0" parTransId="{98C761B6-6D8E-457D-8CB2-2CCF7FF86736}" sibTransId="{1AEE723A-7C87-4EAF-A5F5-99E4FFEA242E}"/>
    <dgm:cxn modelId="{5758B949-2EF1-4BB3-80DA-013FB0824FFB}" srcId="{B8217989-AAD7-4A75-96CA-33B117E0EE7C}" destId="{670FA0BA-3E20-4DD6-97D9-25381F65731F}" srcOrd="3" destOrd="0" parTransId="{E89A6FDF-605D-47A5-8666-B2AA1BD58ECF}" sibTransId="{CD3BD20D-1DAA-4AC3-BB29-1E0A5D9036EE}"/>
    <dgm:cxn modelId="{CAE60697-7F6A-4AA8-9158-3B9F4B60EF20}" type="presOf" srcId="{0EC85776-8840-49FB-BAFE-EAB6DFE6BBAD}" destId="{B6C97CD7-C6B5-4863-BBDB-8009B6C66B16}" srcOrd="0" destOrd="0" presId="urn:microsoft.com/office/officeart/2005/8/layout/pyramid4"/>
    <dgm:cxn modelId="{4557A897-C62B-4280-9C49-02EBAC7FF369}" type="presOf" srcId="{BA64CCD3-A063-4839-8F25-E9E5A83C9A15}" destId="{8CEAFFF4-661D-4E55-90E7-9E02F4D3CAA8}" srcOrd="0" destOrd="0" presId="urn:microsoft.com/office/officeart/2005/8/layout/pyramid4"/>
    <dgm:cxn modelId="{2705E3B6-0BBF-48D0-8618-E47465AD879B}" type="presOf" srcId="{670FA0BA-3E20-4DD6-97D9-25381F65731F}" destId="{1A774ABE-40B5-4241-9977-287EAB2F5552}" srcOrd="0" destOrd="0" presId="urn:microsoft.com/office/officeart/2005/8/layout/pyramid4"/>
    <dgm:cxn modelId="{FD2356C4-B837-4225-B6E6-6512893D6E42}" type="presOf" srcId="{79E29DC4-96FE-444B-B5DF-456592006F44}" destId="{42B2D307-3AAA-48A2-A5F6-2AB351727F58}" srcOrd="0" destOrd="0" presId="urn:microsoft.com/office/officeart/2005/8/layout/pyramid4"/>
    <dgm:cxn modelId="{122F09D8-4802-46F8-BC1C-B123BD03B884}" srcId="{B8217989-AAD7-4A75-96CA-33B117E0EE7C}" destId="{BA64CCD3-A063-4839-8F25-E9E5A83C9A15}" srcOrd="2" destOrd="0" parTransId="{05AD78C1-DD91-4335-A3EA-F4484E34D567}" sibTransId="{2A8F290B-35AB-4BC7-A783-CD693ACCA446}"/>
    <dgm:cxn modelId="{70879C0A-45DB-40D8-BFDC-511E3F3852A9}" type="presParOf" srcId="{1280456F-04C1-46D9-9E6C-45E7DA5C9CCE}" destId="{42B2D307-3AAA-48A2-A5F6-2AB351727F58}" srcOrd="0" destOrd="0" presId="urn:microsoft.com/office/officeart/2005/8/layout/pyramid4"/>
    <dgm:cxn modelId="{9E477470-D520-4BA1-B3FE-2E9E79FFEA97}" type="presParOf" srcId="{1280456F-04C1-46D9-9E6C-45E7DA5C9CCE}" destId="{B6C97CD7-C6B5-4863-BBDB-8009B6C66B16}" srcOrd="1" destOrd="0" presId="urn:microsoft.com/office/officeart/2005/8/layout/pyramid4"/>
    <dgm:cxn modelId="{E93ABD51-BB3E-4E2A-8143-9670D8313633}" type="presParOf" srcId="{1280456F-04C1-46D9-9E6C-45E7DA5C9CCE}" destId="{8CEAFFF4-661D-4E55-90E7-9E02F4D3CAA8}" srcOrd="2" destOrd="0" presId="urn:microsoft.com/office/officeart/2005/8/layout/pyramid4"/>
    <dgm:cxn modelId="{5963D785-DF0E-4B46-BEBA-67849F247C0F}" type="presParOf" srcId="{1280456F-04C1-46D9-9E6C-45E7DA5C9CCE}" destId="{1A774ABE-40B5-4241-9977-287EAB2F5552}" srcOrd="3" destOrd="0" presId="urn:microsoft.com/office/officeart/2005/8/layout/pyramid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FBD1CD-180D-49C1-B8CE-27BBB2120912}" type="doc">
      <dgm:prSet loTypeId="urn:microsoft.com/office/officeart/2005/8/layout/venn1" loCatId="relationship" qsTypeId="urn:microsoft.com/office/officeart/2005/8/quickstyle/3d3" qsCatId="3D" csTypeId="urn:microsoft.com/office/officeart/2005/8/colors/accent1_2" csCatId="accent1" phldr="1"/>
      <dgm:spPr/>
    </dgm:pt>
    <dgm:pt modelId="{911985F5-8D2E-45B9-98E4-67CADAC39CF5}">
      <dgm:prSet phldrT="[Text]"/>
      <dgm:spPr>
        <a:solidFill>
          <a:srgbClr val="7030A0"/>
        </a:solidFill>
        <a:ln>
          <a:solidFill>
            <a:schemeClr val="lt1">
              <a:hueOff val="0"/>
              <a:satOff val="0"/>
              <a:lumOff val="0"/>
            </a:schemeClr>
          </a:solidFill>
        </a:ln>
      </dgm:spPr>
      <dgm:t>
        <a:bodyPr/>
        <a:lstStyle/>
        <a:p>
          <a:r>
            <a:rPr lang="en-US" b="1" dirty="0"/>
            <a:t>ISSUES</a:t>
          </a:r>
        </a:p>
      </dgm:t>
    </dgm:pt>
    <dgm:pt modelId="{BB8D0EFA-674E-4A58-BD44-9EA8D46A10F4}" type="parTrans" cxnId="{B7755DA8-5FCC-485B-B56B-88B6B342DB56}">
      <dgm:prSet/>
      <dgm:spPr/>
      <dgm:t>
        <a:bodyPr/>
        <a:lstStyle/>
        <a:p>
          <a:endParaRPr lang="en-US"/>
        </a:p>
      </dgm:t>
    </dgm:pt>
    <dgm:pt modelId="{604107AB-2293-4593-95A4-61817BBDC5AF}" type="sibTrans" cxnId="{B7755DA8-5FCC-485B-B56B-88B6B342DB56}">
      <dgm:prSet/>
      <dgm:spPr/>
      <dgm:t>
        <a:bodyPr/>
        <a:lstStyle/>
        <a:p>
          <a:endParaRPr lang="en-US"/>
        </a:p>
      </dgm:t>
    </dgm:pt>
    <dgm:pt modelId="{83701193-12CC-406E-B4BD-8F48D84D09B5}">
      <dgm:prSet phldrT="[Text]"/>
      <dgm:spPr>
        <a:solidFill>
          <a:srgbClr val="008000"/>
        </a:solidFill>
      </dgm:spPr>
      <dgm:t>
        <a:bodyPr/>
        <a:lstStyle/>
        <a:p>
          <a:r>
            <a:rPr lang="en-US" b="1" dirty="0"/>
            <a:t>CONTEXT</a:t>
          </a:r>
        </a:p>
      </dgm:t>
    </dgm:pt>
    <dgm:pt modelId="{D649819A-05D3-41BF-BE95-E39651EC96CA}" type="parTrans" cxnId="{3F25F14B-2BB9-4365-BE37-A3034D648699}">
      <dgm:prSet/>
      <dgm:spPr/>
      <dgm:t>
        <a:bodyPr/>
        <a:lstStyle/>
        <a:p>
          <a:endParaRPr lang="en-US"/>
        </a:p>
      </dgm:t>
    </dgm:pt>
    <dgm:pt modelId="{8C8970C6-C7B7-4EAB-BB05-C3CDA21C51D3}" type="sibTrans" cxnId="{3F25F14B-2BB9-4365-BE37-A3034D648699}">
      <dgm:prSet/>
      <dgm:spPr/>
      <dgm:t>
        <a:bodyPr/>
        <a:lstStyle/>
        <a:p>
          <a:endParaRPr lang="en-US"/>
        </a:p>
      </dgm:t>
    </dgm:pt>
    <dgm:pt modelId="{C0781C3C-BD8A-401F-B4A6-174A2DCFA948}">
      <dgm:prSet phldrT="[Text]"/>
      <dgm:spPr>
        <a:solidFill>
          <a:srgbClr val="002060">
            <a:alpha val="50000"/>
          </a:srgbClr>
        </a:solidFill>
      </dgm:spPr>
      <dgm:t>
        <a:bodyPr/>
        <a:lstStyle/>
        <a:p>
          <a:r>
            <a:rPr lang="en-US" b="1" dirty="0"/>
            <a:t>PARTIES</a:t>
          </a:r>
        </a:p>
      </dgm:t>
    </dgm:pt>
    <dgm:pt modelId="{B7F5E080-009F-4028-85B7-9254BF6F8A00}" type="parTrans" cxnId="{95B9A441-3B15-4835-B551-3489676055DE}">
      <dgm:prSet/>
      <dgm:spPr/>
      <dgm:t>
        <a:bodyPr/>
        <a:lstStyle/>
        <a:p>
          <a:endParaRPr lang="en-US"/>
        </a:p>
      </dgm:t>
    </dgm:pt>
    <dgm:pt modelId="{888AA6F3-FC76-41D5-AD08-1D3C9A312C3D}" type="sibTrans" cxnId="{95B9A441-3B15-4835-B551-3489676055DE}">
      <dgm:prSet/>
      <dgm:spPr/>
      <dgm:t>
        <a:bodyPr/>
        <a:lstStyle/>
        <a:p>
          <a:endParaRPr lang="en-US"/>
        </a:p>
      </dgm:t>
    </dgm:pt>
    <dgm:pt modelId="{14F72163-13E3-461C-9F16-BF000CC590A4}">
      <dgm:prSet phldrT="[Text]"/>
      <dgm:spPr>
        <a:solidFill>
          <a:srgbClr val="FF0000"/>
        </a:solidFill>
      </dgm:spPr>
      <dgm:t>
        <a:bodyPr/>
        <a:lstStyle/>
        <a:p>
          <a:r>
            <a:rPr lang="en-US" b="1" dirty="0"/>
            <a:t>POSITION</a:t>
          </a:r>
        </a:p>
      </dgm:t>
    </dgm:pt>
    <dgm:pt modelId="{6EC2F1F1-50E8-4DC3-937C-860691E641FA}" type="parTrans" cxnId="{129720F2-AB63-4B42-B570-8467F3CB9A10}">
      <dgm:prSet/>
      <dgm:spPr/>
      <dgm:t>
        <a:bodyPr/>
        <a:lstStyle/>
        <a:p>
          <a:endParaRPr lang="en-US"/>
        </a:p>
      </dgm:t>
    </dgm:pt>
    <dgm:pt modelId="{B3DF3918-1834-495C-A61B-3D736CCA512C}" type="sibTrans" cxnId="{129720F2-AB63-4B42-B570-8467F3CB9A10}">
      <dgm:prSet/>
      <dgm:spPr/>
      <dgm:t>
        <a:bodyPr/>
        <a:lstStyle/>
        <a:p>
          <a:endParaRPr lang="en-US"/>
        </a:p>
      </dgm:t>
    </dgm:pt>
    <dgm:pt modelId="{08F7E2B0-D786-45AC-A43F-A3E195E448F6}" type="pres">
      <dgm:prSet presAssocID="{94FBD1CD-180D-49C1-B8CE-27BBB2120912}" presName="compositeShape" presStyleCnt="0">
        <dgm:presLayoutVars>
          <dgm:chMax val="7"/>
          <dgm:dir/>
          <dgm:resizeHandles val="exact"/>
        </dgm:presLayoutVars>
      </dgm:prSet>
      <dgm:spPr/>
    </dgm:pt>
    <dgm:pt modelId="{9AAB4BCF-2036-4AA3-B72C-C3D5604FE3EE}" type="pres">
      <dgm:prSet presAssocID="{911985F5-8D2E-45B9-98E4-67CADAC39CF5}" presName="circ1" presStyleLbl="vennNode1" presStyleIdx="0" presStyleCnt="4" custLinFactNeighborX="467" custLinFactNeighborY="5601"/>
      <dgm:spPr/>
    </dgm:pt>
    <dgm:pt modelId="{9372038C-1945-42BD-B8F1-5B12F0C4C54E}" type="pres">
      <dgm:prSet presAssocID="{911985F5-8D2E-45B9-98E4-67CADAC39CF5}" presName="circ1Tx" presStyleLbl="revTx" presStyleIdx="0" presStyleCnt="0">
        <dgm:presLayoutVars>
          <dgm:chMax val="0"/>
          <dgm:chPref val="0"/>
          <dgm:bulletEnabled val="1"/>
        </dgm:presLayoutVars>
      </dgm:prSet>
      <dgm:spPr/>
    </dgm:pt>
    <dgm:pt modelId="{1808B0F3-6ED9-4769-9015-328E49E79C77}" type="pres">
      <dgm:prSet presAssocID="{83701193-12CC-406E-B4BD-8F48D84D09B5}" presName="circ2" presStyleLbl="vennNode1" presStyleIdx="1" presStyleCnt="4" custLinFactNeighborX="-9335" custLinFactNeighborY="467"/>
      <dgm:spPr/>
    </dgm:pt>
    <dgm:pt modelId="{8CE3AEA7-3CD4-4635-AAE4-667A5EA8737C}" type="pres">
      <dgm:prSet presAssocID="{83701193-12CC-406E-B4BD-8F48D84D09B5}" presName="circ2Tx" presStyleLbl="revTx" presStyleIdx="0" presStyleCnt="0">
        <dgm:presLayoutVars>
          <dgm:chMax val="0"/>
          <dgm:chPref val="0"/>
          <dgm:bulletEnabled val="1"/>
        </dgm:presLayoutVars>
      </dgm:prSet>
      <dgm:spPr/>
    </dgm:pt>
    <dgm:pt modelId="{ADD2E60E-2305-4C03-B08F-E8564EAE3252}" type="pres">
      <dgm:prSet presAssocID="{14F72163-13E3-461C-9F16-BF000CC590A4}" presName="circ3" presStyleLbl="vennNode1" presStyleIdx="2" presStyleCnt="4" custLinFactNeighborX="934" custLinFactNeighborY="-6535"/>
      <dgm:spPr/>
    </dgm:pt>
    <dgm:pt modelId="{920F7959-7328-42C5-A9F4-DCB39100F871}" type="pres">
      <dgm:prSet presAssocID="{14F72163-13E3-461C-9F16-BF000CC590A4}" presName="circ3Tx" presStyleLbl="revTx" presStyleIdx="0" presStyleCnt="0">
        <dgm:presLayoutVars>
          <dgm:chMax val="0"/>
          <dgm:chPref val="0"/>
          <dgm:bulletEnabled val="1"/>
        </dgm:presLayoutVars>
      </dgm:prSet>
      <dgm:spPr/>
    </dgm:pt>
    <dgm:pt modelId="{D2678480-F0D6-4C35-BAE0-D31445178896}" type="pres">
      <dgm:prSet presAssocID="{C0781C3C-BD8A-401F-B4A6-174A2DCFA948}" presName="circ4" presStyleLbl="vennNode1" presStyleIdx="3" presStyleCnt="4" custLinFactNeighborX="7468"/>
      <dgm:spPr/>
    </dgm:pt>
    <dgm:pt modelId="{97D2A629-AC9C-460B-BA39-4F2173FA755F}" type="pres">
      <dgm:prSet presAssocID="{C0781C3C-BD8A-401F-B4A6-174A2DCFA948}" presName="circ4Tx" presStyleLbl="revTx" presStyleIdx="0" presStyleCnt="0">
        <dgm:presLayoutVars>
          <dgm:chMax val="0"/>
          <dgm:chPref val="0"/>
          <dgm:bulletEnabled val="1"/>
        </dgm:presLayoutVars>
      </dgm:prSet>
      <dgm:spPr/>
    </dgm:pt>
  </dgm:ptLst>
  <dgm:cxnLst>
    <dgm:cxn modelId="{10F87617-583D-4696-B045-9A28D0AAAD92}" type="presOf" srcId="{911985F5-8D2E-45B9-98E4-67CADAC39CF5}" destId="{9AAB4BCF-2036-4AA3-B72C-C3D5604FE3EE}" srcOrd="0" destOrd="0" presId="urn:microsoft.com/office/officeart/2005/8/layout/venn1"/>
    <dgm:cxn modelId="{7FC21C27-75EF-4CFD-AD16-1F5953C4B183}" type="presOf" srcId="{C0781C3C-BD8A-401F-B4A6-174A2DCFA948}" destId="{D2678480-F0D6-4C35-BAE0-D31445178896}" srcOrd="0" destOrd="0" presId="urn:microsoft.com/office/officeart/2005/8/layout/venn1"/>
    <dgm:cxn modelId="{921E002E-BFDB-484F-A1C6-65C73D6BC0C9}" type="presOf" srcId="{911985F5-8D2E-45B9-98E4-67CADAC39CF5}" destId="{9372038C-1945-42BD-B8F1-5B12F0C4C54E}" srcOrd="1" destOrd="0" presId="urn:microsoft.com/office/officeart/2005/8/layout/venn1"/>
    <dgm:cxn modelId="{8AC0165F-663C-46B6-81D9-8F417AD5E447}" type="presOf" srcId="{14F72163-13E3-461C-9F16-BF000CC590A4}" destId="{ADD2E60E-2305-4C03-B08F-E8564EAE3252}" srcOrd="0" destOrd="0" presId="urn:microsoft.com/office/officeart/2005/8/layout/venn1"/>
    <dgm:cxn modelId="{95B9A441-3B15-4835-B551-3489676055DE}" srcId="{94FBD1CD-180D-49C1-B8CE-27BBB2120912}" destId="{C0781C3C-BD8A-401F-B4A6-174A2DCFA948}" srcOrd="3" destOrd="0" parTransId="{B7F5E080-009F-4028-85B7-9254BF6F8A00}" sibTransId="{888AA6F3-FC76-41D5-AD08-1D3C9A312C3D}"/>
    <dgm:cxn modelId="{3F25F14B-2BB9-4365-BE37-A3034D648699}" srcId="{94FBD1CD-180D-49C1-B8CE-27BBB2120912}" destId="{83701193-12CC-406E-B4BD-8F48D84D09B5}" srcOrd="1" destOrd="0" parTransId="{D649819A-05D3-41BF-BE95-E39651EC96CA}" sibTransId="{8C8970C6-C7B7-4EAB-BB05-C3CDA21C51D3}"/>
    <dgm:cxn modelId="{A9DEF589-BD3F-4161-8736-7704AF925107}" type="presOf" srcId="{83701193-12CC-406E-B4BD-8F48D84D09B5}" destId="{1808B0F3-6ED9-4769-9015-328E49E79C77}" srcOrd="0" destOrd="0" presId="urn:microsoft.com/office/officeart/2005/8/layout/venn1"/>
    <dgm:cxn modelId="{79C15291-38D2-4825-AA59-73023A1B12A2}" type="presOf" srcId="{14F72163-13E3-461C-9F16-BF000CC590A4}" destId="{920F7959-7328-42C5-A9F4-DCB39100F871}" srcOrd="1" destOrd="0" presId="urn:microsoft.com/office/officeart/2005/8/layout/venn1"/>
    <dgm:cxn modelId="{B7755DA8-5FCC-485B-B56B-88B6B342DB56}" srcId="{94FBD1CD-180D-49C1-B8CE-27BBB2120912}" destId="{911985F5-8D2E-45B9-98E4-67CADAC39CF5}" srcOrd="0" destOrd="0" parTransId="{BB8D0EFA-674E-4A58-BD44-9EA8D46A10F4}" sibTransId="{604107AB-2293-4593-95A4-61817BBDC5AF}"/>
    <dgm:cxn modelId="{F4407BB7-A1C5-498B-B1F5-FBF6AD4F5CC5}" type="presOf" srcId="{C0781C3C-BD8A-401F-B4A6-174A2DCFA948}" destId="{97D2A629-AC9C-460B-BA39-4F2173FA755F}" srcOrd="1" destOrd="0" presId="urn:microsoft.com/office/officeart/2005/8/layout/venn1"/>
    <dgm:cxn modelId="{9452FFBF-4584-430B-A891-E357B8879A45}" type="presOf" srcId="{83701193-12CC-406E-B4BD-8F48D84D09B5}" destId="{8CE3AEA7-3CD4-4635-AAE4-667A5EA8737C}" srcOrd="1" destOrd="0" presId="urn:microsoft.com/office/officeart/2005/8/layout/venn1"/>
    <dgm:cxn modelId="{129720F2-AB63-4B42-B570-8467F3CB9A10}" srcId="{94FBD1CD-180D-49C1-B8CE-27BBB2120912}" destId="{14F72163-13E3-461C-9F16-BF000CC590A4}" srcOrd="2" destOrd="0" parTransId="{6EC2F1F1-50E8-4DC3-937C-860691E641FA}" sibTransId="{B3DF3918-1834-495C-A61B-3D736CCA512C}"/>
    <dgm:cxn modelId="{555565F6-924C-4670-AB88-8AB5E766BC0D}" type="presOf" srcId="{94FBD1CD-180D-49C1-B8CE-27BBB2120912}" destId="{08F7E2B0-D786-45AC-A43F-A3E195E448F6}" srcOrd="0" destOrd="0" presId="urn:microsoft.com/office/officeart/2005/8/layout/venn1"/>
    <dgm:cxn modelId="{09CFC3FF-1DA1-464A-8F1D-89E67136569B}" type="presParOf" srcId="{08F7E2B0-D786-45AC-A43F-A3E195E448F6}" destId="{9AAB4BCF-2036-4AA3-B72C-C3D5604FE3EE}" srcOrd="0" destOrd="0" presId="urn:microsoft.com/office/officeart/2005/8/layout/venn1"/>
    <dgm:cxn modelId="{D33A3823-B3CC-482F-A9A8-A4A4EC354CA4}" type="presParOf" srcId="{08F7E2B0-D786-45AC-A43F-A3E195E448F6}" destId="{9372038C-1945-42BD-B8F1-5B12F0C4C54E}" srcOrd="1" destOrd="0" presId="urn:microsoft.com/office/officeart/2005/8/layout/venn1"/>
    <dgm:cxn modelId="{65B79759-7002-4963-A7F6-8A60DB603FF6}" type="presParOf" srcId="{08F7E2B0-D786-45AC-A43F-A3E195E448F6}" destId="{1808B0F3-6ED9-4769-9015-328E49E79C77}" srcOrd="2" destOrd="0" presId="urn:microsoft.com/office/officeart/2005/8/layout/venn1"/>
    <dgm:cxn modelId="{18CEA43F-29CA-4448-BF6A-D8DA23E24D41}" type="presParOf" srcId="{08F7E2B0-D786-45AC-A43F-A3E195E448F6}" destId="{8CE3AEA7-3CD4-4635-AAE4-667A5EA8737C}" srcOrd="3" destOrd="0" presId="urn:microsoft.com/office/officeart/2005/8/layout/venn1"/>
    <dgm:cxn modelId="{55866691-E9A0-40EF-94AC-B9E8A41C2ACD}" type="presParOf" srcId="{08F7E2B0-D786-45AC-A43F-A3E195E448F6}" destId="{ADD2E60E-2305-4C03-B08F-E8564EAE3252}" srcOrd="4" destOrd="0" presId="urn:microsoft.com/office/officeart/2005/8/layout/venn1"/>
    <dgm:cxn modelId="{5C8A9D23-CA8B-4DEE-89BA-EE9BA97B03C1}" type="presParOf" srcId="{08F7E2B0-D786-45AC-A43F-A3E195E448F6}" destId="{920F7959-7328-42C5-A9F4-DCB39100F871}" srcOrd="5" destOrd="0" presId="urn:microsoft.com/office/officeart/2005/8/layout/venn1"/>
    <dgm:cxn modelId="{E3322D61-2B33-4B6E-8B69-68FF496D24EA}" type="presParOf" srcId="{08F7E2B0-D786-45AC-A43F-A3E195E448F6}" destId="{D2678480-F0D6-4C35-BAE0-D31445178896}" srcOrd="6" destOrd="0" presId="urn:microsoft.com/office/officeart/2005/8/layout/venn1"/>
    <dgm:cxn modelId="{4751DE90-A670-4ACC-B49F-327094BCFE96}" type="presParOf" srcId="{08F7E2B0-D786-45AC-A43F-A3E195E448F6}" destId="{97D2A629-AC9C-460B-BA39-4F2173FA755F}" srcOrd="7"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D65881-39C2-4BC4-87BC-5912A0F6C32F}" type="doc">
      <dgm:prSet loTypeId="urn:microsoft.com/office/officeart/2005/8/layout/cycle1" loCatId="cycle" qsTypeId="urn:microsoft.com/office/officeart/2005/8/quickstyle/simple1" qsCatId="simple" csTypeId="urn:microsoft.com/office/officeart/2005/8/colors/accent0_1" csCatId="mainScheme" phldr="1"/>
      <dgm:spPr/>
      <dgm:t>
        <a:bodyPr/>
        <a:lstStyle/>
        <a:p>
          <a:endParaRPr lang="en-US"/>
        </a:p>
      </dgm:t>
    </dgm:pt>
    <dgm:pt modelId="{CBE67589-CF3C-4AAE-B4A1-046035242731}">
      <dgm:prSet/>
      <dgm:spPr/>
      <dgm:t>
        <a:bodyPr/>
        <a:lstStyle/>
        <a:p>
          <a:r>
            <a:rPr lang="en-US" b="1" dirty="0">
              <a:ln/>
            </a:rPr>
            <a:t>TRAIN</a:t>
          </a:r>
          <a:endParaRPr lang="en-US" dirty="0">
            <a:ln/>
          </a:endParaRPr>
        </a:p>
      </dgm:t>
    </dgm:pt>
    <dgm:pt modelId="{1F6029CC-4CE6-4FF6-BA58-43C79981F810}" type="parTrans" cxnId="{2DF741CE-CC53-43E6-B196-D323325906FE}">
      <dgm:prSet/>
      <dgm:spPr/>
      <dgm:t>
        <a:bodyPr/>
        <a:lstStyle/>
        <a:p>
          <a:endParaRPr lang="en-US">
            <a:ln>
              <a:solidFill>
                <a:schemeClr val="bg1"/>
              </a:solidFill>
            </a:ln>
          </a:endParaRPr>
        </a:p>
      </dgm:t>
    </dgm:pt>
    <dgm:pt modelId="{CFB543E7-ADFE-4BC6-965A-A5510103AA32}" type="sibTrans" cxnId="{2DF741CE-CC53-43E6-B196-D323325906FE}">
      <dgm:prSet/>
      <dgm:spPr>
        <a:solidFill>
          <a:srgbClr val="003399"/>
        </a:solidFill>
      </dgm:spPr>
      <dgm:t>
        <a:bodyPr/>
        <a:lstStyle/>
        <a:p>
          <a:endParaRPr lang="en-US">
            <a:ln>
              <a:solidFill>
                <a:schemeClr val="bg1"/>
              </a:solidFill>
            </a:ln>
          </a:endParaRPr>
        </a:p>
      </dgm:t>
    </dgm:pt>
    <dgm:pt modelId="{4DCA8B97-F487-4E7D-BD21-8F1D7ACBF240}">
      <dgm:prSet/>
      <dgm:spPr/>
      <dgm:t>
        <a:bodyPr/>
        <a:lstStyle/>
        <a:p>
          <a:r>
            <a:rPr lang="en-US" b="1" dirty="0">
              <a:ln/>
            </a:rPr>
            <a:t>PREPARE</a:t>
          </a:r>
          <a:endParaRPr lang="en-US" dirty="0">
            <a:ln/>
          </a:endParaRPr>
        </a:p>
      </dgm:t>
    </dgm:pt>
    <dgm:pt modelId="{C546FD05-BA63-404D-8045-C0349C5583DB}" type="parTrans" cxnId="{427CED6B-67DA-41F5-AF0E-2564D2A8E3D1}">
      <dgm:prSet/>
      <dgm:spPr/>
      <dgm:t>
        <a:bodyPr/>
        <a:lstStyle/>
        <a:p>
          <a:endParaRPr lang="en-US">
            <a:ln>
              <a:solidFill>
                <a:schemeClr val="bg1"/>
              </a:solidFill>
            </a:ln>
          </a:endParaRPr>
        </a:p>
      </dgm:t>
    </dgm:pt>
    <dgm:pt modelId="{99192ABE-8BCE-44BC-8C55-4AA1F917F748}" type="sibTrans" cxnId="{427CED6B-67DA-41F5-AF0E-2564D2A8E3D1}">
      <dgm:prSet/>
      <dgm:spPr>
        <a:solidFill>
          <a:srgbClr val="00B050"/>
        </a:solidFill>
      </dgm:spPr>
      <dgm:t>
        <a:bodyPr/>
        <a:lstStyle/>
        <a:p>
          <a:endParaRPr lang="en-US">
            <a:ln>
              <a:solidFill>
                <a:schemeClr val="bg1"/>
              </a:solidFill>
            </a:ln>
          </a:endParaRPr>
        </a:p>
      </dgm:t>
    </dgm:pt>
    <dgm:pt modelId="{BE57420D-22CD-4EEF-A06A-FB666A538044}">
      <dgm:prSet/>
      <dgm:spPr/>
      <dgm:t>
        <a:bodyPr/>
        <a:lstStyle/>
        <a:p>
          <a:r>
            <a:rPr lang="en-US" b="1" dirty="0">
              <a:ln/>
            </a:rPr>
            <a:t>PLAN</a:t>
          </a:r>
          <a:endParaRPr lang="en-US" dirty="0">
            <a:ln/>
          </a:endParaRPr>
        </a:p>
      </dgm:t>
    </dgm:pt>
    <dgm:pt modelId="{40D8323D-3AB5-4F3A-AB57-D0D06B6397A7}" type="parTrans" cxnId="{58DAA947-C769-41F2-B855-91464C7222D4}">
      <dgm:prSet/>
      <dgm:spPr/>
      <dgm:t>
        <a:bodyPr/>
        <a:lstStyle/>
        <a:p>
          <a:endParaRPr lang="en-US">
            <a:ln>
              <a:solidFill>
                <a:schemeClr val="bg1"/>
              </a:solidFill>
            </a:ln>
          </a:endParaRPr>
        </a:p>
      </dgm:t>
    </dgm:pt>
    <dgm:pt modelId="{673BC3CE-7BA7-42A6-91B3-1EE77DE5D183}" type="sibTrans" cxnId="{58DAA947-C769-41F2-B855-91464C7222D4}">
      <dgm:prSet/>
      <dgm:spPr>
        <a:solidFill>
          <a:srgbClr val="FF0000"/>
        </a:solidFill>
      </dgm:spPr>
      <dgm:t>
        <a:bodyPr/>
        <a:lstStyle/>
        <a:p>
          <a:endParaRPr lang="en-US">
            <a:ln>
              <a:solidFill>
                <a:schemeClr val="bg1"/>
              </a:solidFill>
            </a:ln>
          </a:endParaRPr>
        </a:p>
      </dgm:t>
    </dgm:pt>
    <dgm:pt modelId="{E108B8E6-808E-4102-917E-33AF65068E6C}" type="pres">
      <dgm:prSet presAssocID="{5ED65881-39C2-4BC4-87BC-5912A0F6C32F}" presName="cycle" presStyleCnt="0">
        <dgm:presLayoutVars>
          <dgm:dir/>
          <dgm:resizeHandles val="exact"/>
        </dgm:presLayoutVars>
      </dgm:prSet>
      <dgm:spPr/>
    </dgm:pt>
    <dgm:pt modelId="{509DCA97-4E52-4316-821D-45BF72C2040E}" type="pres">
      <dgm:prSet presAssocID="{CBE67589-CF3C-4AAE-B4A1-046035242731}" presName="dummy" presStyleCnt="0"/>
      <dgm:spPr/>
    </dgm:pt>
    <dgm:pt modelId="{981A4ADF-1AE5-4024-BF62-542193B654FE}" type="pres">
      <dgm:prSet presAssocID="{CBE67589-CF3C-4AAE-B4A1-046035242731}" presName="node" presStyleLbl="revTx" presStyleIdx="0" presStyleCnt="3">
        <dgm:presLayoutVars>
          <dgm:bulletEnabled val="1"/>
        </dgm:presLayoutVars>
      </dgm:prSet>
      <dgm:spPr/>
    </dgm:pt>
    <dgm:pt modelId="{587B16BF-24F3-4827-A3C9-D95B148640E9}" type="pres">
      <dgm:prSet presAssocID="{CFB543E7-ADFE-4BC6-965A-A5510103AA32}" presName="sibTrans" presStyleLbl="node1" presStyleIdx="0" presStyleCnt="3" custLinFactNeighborX="-2280" custLinFactNeighborY="-10262"/>
      <dgm:spPr/>
    </dgm:pt>
    <dgm:pt modelId="{9EB39F92-61B7-4B4F-A946-290C570DBCD2}" type="pres">
      <dgm:prSet presAssocID="{4DCA8B97-F487-4E7D-BD21-8F1D7ACBF240}" presName="dummy" presStyleCnt="0"/>
      <dgm:spPr/>
    </dgm:pt>
    <dgm:pt modelId="{B958C91D-11FA-4E35-8E2C-64C1AC4C1371}" type="pres">
      <dgm:prSet presAssocID="{4DCA8B97-F487-4E7D-BD21-8F1D7ACBF240}" presName="node" presStyleLbl="revTx" presStyleIdx="1" presStyleCnt="3">
        <dgm:presLayoutVars>
          <dgm:bulletEnabled val="1"/>
        </dgm:presLayoutVars>
      </dgm:prSet>
      <dgm:spPr/>
    </dgm:pt>
    <dgm:pt modelId="{244A53C2-36E7-4684-90ED-5BFABBAAE577}" type="pres">
      <dgm:prSet presAssocID="{99192ABE-8BCE-44BC-8C55-4AA1F917F748}" presName="sibTrans" presStyleLbl="node1" presStyleIdx="1" presStyleCnt="3" custLinFactNeighborX="-1520" custLinFactNeighborY="-9501"/>
      <dgm:spPr/>
    </dgm:pt>
    <dgm:pt modelId="{3DEB4AD5-893D-4BD2-ADC5-53B1849A414F}" type="pres">
      <dgm:prSet presAssocID="{BE57420D-22CD-4EEF-A06A-FB666A538044}" presName="dummy" presStyleCnt="0"/>
      <dgm:spPr/>
    </dgm:pt>
    <dgm:pt modelId="{6F0B2F08-D023-4648-BE2A-DF4A90A249E9}" type="pres">
      <dgm:prSet presAssocID="{BE57420D-22CD-4EEF-A06A-FB666A538044}" presName="node" presStyleLbl="revTx" presStyleIdx="2" presStyleCnt="3">
        <dgm:presLayoutVars>
          <dgm:bulletEnabled val="1"/>
        </dgm:presLayoutVars>
      </dgm:prSet>
      <dgm:spPr/>
    </dgm:pt>
    <dgm:pt modelId="{40B48C18-1607-4615-946D-5E811074EFCF}" type="pres">
      <dgm:prSet presAssocID="{673BC3CE-7BA7-42A6-91B3-1EE77DE5D183}" presName="sibTrans" presStyleLbl="node1" presStyleIdx="2" presStyleCnt="3" custLinFactNeighborX="-1520" custLinFactNeighborY="3041"/>
      <dgm:spPr/>
    </dgm:pt>
  </dgm:ptLst>
  <dgm:cxnLst>
    <dgm:cxn modelId="{9EFDA408-19AD-41FF-B1A8-0732793B2699}" type="presOf" srcId="{4DCA8B97-F487-4E7D-BD21-8F1D7ACBF240}" destId="{B958C91D-11FA-4E35-8E2C-64C1AC4C1371}" srcOrd="0" destOrd="0" presId="urn:microsoft.com/office/officeart/2005/8/layout/cycle1"/>
    <dgm:cxn modelId="{71986F3F-E98C-42AB-B714-B308BA215E92}" type="presOf" srcId="{5ED65881-39C2-4BC4-87BC-5912A0F6C32F}" destId="{E108B8E6-808E-4102-917E-33AF65068E6C}" srcOrd="0" destOrd="0" presId="urn:microsoft.com/office/officeart/2005/8/layout/cycle1"/>
    <dgm:cxn modelId="{A3EDE65B-9B87-4780-9473-D81B6F9CD85C}" type="presOf" srcId="{CBE67589-CF3C-4AAE-B4A1-046035242731}" destId="{981A4ADF-1AE5-4024-BF62-542193B654FE}" srcOrd="0" destOrd="0" presId="urn:microsoft.com/office/officeart/2005/8/layout/cycle1"/>
    <dgm:cxn modelId="{58DAA947-C769-41F2-B855-91464C7222D4}" srcId="{5ED65881-39C2-4BC4-87BC-5912A0F6C32F}" destId="{BE57420D-22CD-4EEF-A06A-FB666A538044}" srcOrd="2" destOrd="0" parTransId="{40D8323D-3AB5-4F3A-AB57-D0D06B6397A7}" sibTransId="{673BC3CE-7BA7-42A6-91B3-1EE77DE5D183}"/>
    <dgm:cxn modelId="{85304249-D2FC-4BF5-A5FA-7AF67C154DDA}" type="presOf" srcId="{BE57420D-22CD-4EEF-A06A-FB666A538044}" destId="{6F0B2F08-D023-4648-BE2A-DF4A90A249E9}" srcOrd="0" destOrd="0" presId="urn:microsoft.com/office/officeart/2005/8/layout/cycle1"/>
    <dgm:cxn modelId="{427CED6B-67DA-41F5-AF0E-2564D2A8E3D1}" srcId="{5ED65881-39C2-4BC4-87BC-5912A0F6C32F}" destId="{4DCA8B97-F487-4E7D-BD21-8F1D7ACBF240}" srcOrd="1" destOrd="0" parTransId="{C546FD05-BA63-404D-8045-C0349C5583DB}" sibTransId="{99192ABE-8BCE-44BC-8C55-4AA1F917F748}"/>
    <dgm:cxn modelId="{492BB36C-3C4C-4154-BA45-E32483E3B046}" type="presOf" srcId="{673BC3CE-7BA7-42A6-91B3-1EE77DE5D183}" destId="{40B48C18-1607-4615-946D-5E811074EFCF}" srcOrd="0" destOrd="0" presId="urn:microsoft.com/office/officeart/2005/8/layout/cycle1"/>
    <dgm:cxn modelId="{B37AB1CD-09A6-458A-94FB-FB0244DAD4F6}" type="presOf" srcId="{CFB543E7-ADFE-4BC6-965A-A5510103AA32}" destId="{587B16BF-24F3-4827-A3C9-D95B148640E9}" srcOrd="0" destOrd="0" presId="urn:microsoft.com/office/officeart/2005/8/layout/cycle1"/>
    <dgm:cxn modelId="{2DF741CE-CC53-43E6-B196-D323325906FE}" srcId="{5ED65881-39C2-4BC4-87BC-5912A0F6C32F}" destId="{CBE67589-CF3C-4AAE-B4A1-046035242731}" srcOrd="0" destOrd="0" parTransId="{1F6029CC-4CE6-4FF6-BA58-43C79981F810}" sibTransId="{CFB543E7-ADFE-4BC6-965A-A5510103AA32}"/>
    <dgm:cxn modelId="{A6DC6BF9-60B2-4E78-A5C0-4EAE65538169}" type="presOf" srcId="{99192ABE-8BCE-44BC-8C55-4AA1F917F748}" destId="{244A53C2-36E7-4684-90ED-5BFABBAAE577}" srcOrd="0" destOrd="0" presId="urn:microsoft.com/office/officeart/2005/8/layout/cycle1"/>
    <dgm:cxn modelId="{9E91F71B-42EE-499C-89FB-B70AFDB0C9AE}" type="presParOf" srcId="{E108B8E6-808E-4102-917E-33AF65068E6C}" destId="{509DCA97-4E52-4316-821D-45BF72C2040E}" srcOrd="0" destOrd="0" presId="urn:microsoft.com/office/officeart/2005/8/layout/cycle1"/>
    <dgm:cxn modelId="{54548968-1871-4A24-AD00-7702D52850C6}" type="presParOf" srcId="{E108B8E6-808E-4102-917E-33AF65068E6C}" destId="{981A4ADF-1AE5-4024-BF62-542193B654FE}" srcOrd="1" destOrd="0" presId="urn:microsoft.com/office/officeart/2005/8/layout/cycle1"/>
    <dgm:cxn modelId="{7CA6A44C-74E9-4BE7-B0C5-EB2E426BC2AB}" type="presParOf" srcId="{E108B8E6-808E-4102-917E-33AF65068E6C}" destId="{587B16BF-24F3-4827-A3C9-D95B148640E9}" srcOrd="2" destOrd="0" presId="urn:microsoft.com/office/officeart/2005/8/layout/cycle1"/>
    <dgm:cxn modelId="{360B4D37-6C1F-437A-B4C5-684F459CD8D0}" type="presParOf" srcId="{E108B8E6-808E-4102-917E-33AF65068E6C}" destId="{9EB39F92-61B7-4B4F-A946-290C570DBCD2}" srcOrd="3" destOrd="0" presId="urn:microsoft.com/office/officeart/2005/8/layout/cycle1"/>
    <dgm:cxn modelId="{FE7DDF0A-B038-4AC4-A677-6A65ED6229A6}" type="presParOf" srcId="{E108B8E6-808E-4102-917E-33AF65068E6C}" destId="{B958C91D-11FA-4E35-8E2C-64C1AC4C1371}" srcOrd="4" destOrd="0" presId="urn:microsoft.com/office/officeart/2005/8/layout/cycle1"/>
    <dgm:cxn modelId="{7D39812E-2BA0-43BB-8DD2-2B6DE54171B3}" type="presParOf" srcId="{E108B8E6-808E-4102-917E-33AF65068E6C}" destId="{244A53C2-36E7-4684-90ED-5BFABBAAE577}" srcOrd="5" destOrd="0" presId="urn:microsoft.com/office/officeart/2005/8/layout/cycle1"/>
    <dgm:cxn modelId="{9B57670B-5D08-4BB0-908E-2F19C83C0D70}" type="presParOf" srcId="{E108B8E6-808E-4102-917E-33AF65068E6C}" destId="{3DEB4AD5-893D-4BD2-ADC5-53B1849A414F}" srcOrd="6" destOrd="0" presId="urn:microsoft.com/office/officeart/2005/8/layout/cycle1"/>
    <dgm:cxn modelId="{CB73A595-58C6-4150-87C6-ABDE1BE6CECD}" type="presParOf" srcId="{E108B8E6-808E-4102-917E-33AF65068E6C}" destId="{6F0B2F08-D023-4648-BE2A-DF4A90A249E9}" srcOrd="7" destOrd="0" presId="urn:microsoft.com/office/officeart/2005/8/layout/cycle1"/>
    <dgm:cxn modelId="{A2C7E0D6-B514-49FF-B660-8974E8B897EB}" type="presParOf" srcId="{E108B8E6-808E-4102-917E-33AF65068E6C}" destId="{40B48C18-1607-4615-946D-5E811074EFCF}"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2D307-3AAA-48A2-A5F6-2AB351727F58}">
      <dsp:nvSpPr>
        <dsp:cNvPr id="0" name=""/>
        <dsp:cNvSpPr/>
      </dsp:nvSpPr>
      <dsp:spPr>
        <a:xfrm>
          <a:off x="2764869" y="0"/>
          <a:ext cx="1911191" cy="1911191"/>
        </a:xfrm>
        <a:prstGeom prst="triangl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Interests</a:t>
          </a:r>
        </a:p>
      </dsp:txBody>
      <dsp:txXfrm>
        <a:off x="3242667" y="955596"/>
        <a:ext cx="955595" cy="955595"/>
      </dsp:txXfrm>
    </dsp:sp>
    <dsp:sp modelId="{B6C97CD7-C6B5-4863-BBDB-8009B6C66B16}">
      <dsp:nvSpPr>
        <dsp:cNvPr id="0" name=""/>
        <dsp:cNvSpPr/>
      </dsp:nvSpPr>
      <dsp:spPr>
        <a:xfrm>
          <a:off x="1809274" y="1911191"/>
          <a:ext cx="1911191" cy="1911191"/>
        </a:xfrm>
        <a:prstGeom prst="triangl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Power</a:t>
          </a:r>
        </a:p>
      </dsp:txBody>
      <dsp:txXfrm>
        <a:off x="2287072" y="2866787"/>
        <a:ext cx="955595" cy="955595"/>
      </dsp:txXfrm>
    </dsp:sp>
    <dsp:sp modelId="{8CEAFFF4-661D-4E55-90E7-9E02F4D3CAA8}">
      <dsp:nvSpPr>
        <dsp:cNvPr id="0" name=""/>
        <dsp:cNvSpPr/>
      </dsp:nvSpPr>
      <dsp:spPr>
        <a:xfrm rot="10800000">
          <a:off x="2764869" y="1911191"/>
          <a:ext cx="1911191" cy="1911191"/>
        </a:xfrm>
        <a:prstGeom prst="triangl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DISPUTE</a:t>
          </a:r>
        </a:p>
      </dsp:txBody>
      <dsp:txXfrm rot="10800000">
        <a:off x="3242667" y="1911191"/>
        <a:ext cx="955595" cy="955595"/>
      </dsp:txXfrm>
    </dsp:sp>
    <dsp:sp modelId="{1A774ABE-40B5-4241-9977-287EAB2F5552}">
      <dsp:nvSpPr>
        <dsp:cNvPr id="0" name=""/>
        <dsp:cNvSpPr/>
      </dsp:nvSpPr>
      <dsp:spPr>
        <a:xfrm>
          <a:off x="3720465" y="1911191"/>
          <a:ext cx="1911191" cy="1911191"/>
        </a:xfrm>
        <a:prstGeom prst="triangl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Rights</a:t>
          </a:r>
        </a:p>
      </dsp:txBody>
      <dsp:txXfrm>
        <a:off x="4198263" y="2866787"/>
        <a:ext cx="955595" cy="9555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B4BCF-2036-4AA3-B72C-C3D5604FE3EE}">
      <dsp:nvSpPr>
        <dsp:cNvPr id="0" name=""/>
        <dsp:cNvSpPr/>
      </dsp:nvSpPr>
      <dsp:spPr>
        <a:xfrm>
          <a:off x="2324639" y="184246"/>
          <a:ext cx="2448763" cy="2448763"/>
        </a:xfrm>
        <a:prstGeom prst="ellipse">
          <a:avLst/>
        </a:prstGeom>
        <a:solidFill>
          <a:srgbClr val="7030A0"/>
        </a:solidFill>
        <a:ln>
          <a:solidFill>
            <a:schemeClr val="lt1">
              <a:hueOff val="0"/>
              <a:satOff val="0"/>
              <a:lumOff val="0"/>
            </a:schemeClr>
          </a:solid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t>ISSUES</a:t>
          </a:r>
        </a:p>
      </dsp:txBody>
      <dsp:txXfrm>
        <a:off x="2607188" y="513888"/>
        <a:ext cx="1883664" cy="777011"/>
      </dsp:txXfrm>
    </dsp:sp>
    <dsp:sp modelId="{1808B0F3-6ED9-4769-9015-328E49E79C77}">
      <dsp:nvSpPr>
        <dsp:cNvPr id="0" name=""/>
        <dsp:cNvSpPr/>
      </dsp:nvSpPr>
      <dsp:spPr>
        <a:xfrm>
          <a:off x="3167718" y="1141634"/>
          <a:ext cx="2448763" cy="2448763"/>
        </a:xfrm>
        <a:prstGeom prst="ellipse">
          <a:avLst/>
        </a:prstGeom>
        <a:solidFill>
          <a:srgbClr val="008000"/>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t>CONTEXT</a:t>
          </a:r>
        </a:p>
      </dsp:txBody>
      <dsp:txXfrm>
        <a:off x="4486282" y="1424183"/>
        <a:ext cx="941832" cy="1883664"/>
      </dsp:txXfrm>
    </dsp:sp>
    <dsp:sp modelId="{ADD2E60E-2305-4C03-B08F-E8564EAE3252}">
      <dsp:nvSpPr>
        <dsp:cNvPr id="0" name=""/>
        <dsp:cNvSpPr/>
      </dsp:nvSpPr>
      <dsp:spPr>
        <a:xfrm>
          <a:off x="2336074" y="2053278"/>
          <a:ext cx="2448763" cy="2448763"/>
        </a:xfrm>
        <a:prstGeom prst="ellipse">
          <a:avLst/>
        </a:prstGeom>
        <a:solidFill>
          <a:srgbClr val="FF0000"/>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t>POSITION</a:t>
          </a:r>
        </a:p>
      </dsp:txBody>
      <dsp:txXfrm>
        <a:off x="2618624" y="3395389"/>
        <a:ext cx="1883664" cy="777011"/>
      </dsp:txXfrm>
    </dsp:sp>
    <dsp:sp modelId="{D2678480-F0D6-4C35-BAE0-D31445178896}">
      <dsp:nvSpPr>
        <dsp:cNvPr id="0" name=""/>
        <dsp:cNvSpPr/>
      </dsp:nvSpPr>
      <dsp:spPr>
        <a:xfrm>
          <a:off x="1412970" y="1130198"/>
          <a:ext cx="2448763" cy="2448763"/>
        </a:xfrm>
        <a:prstGeom prst="ellipse">
          <a:avLst/>
        </a:prstGeom>
        <a:solidFill>
          <a:srgbClr val="00206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t>PARTIES</a:t>
          </a:r>
        </a:p>
      </dsp:txBody>
      <dsp:txXfrm>
        <a:off x="1601336" y="1412748"/>
        <a:ext cx="941832" cy="18836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A4ADF-1AE5-4024-BF62-542193B654FE}">
      <dsp:nvSpPr>
        <dsp:cNvPr id="0" name=""/>
        <dsp:cNvSpPr/>
      </dsp:nvSpPr>
      <dsp:spPr>
        <a:xfrm>
          <a:off x="3983917" y="332649"/>
          <a:ext cx="1696417" cy="1696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b="1" kern="1200" dirty="0">
              <a:ln/>
            </a:rPr>
            <a:t>TRAIN</a:t>
          </a:r>
          <a:endParaRPr lang="en-US" sz="3400" kern="1200" dirty="0">
            <a:ln/>
          </a:endParaRPr>
        </a:p>
      </dsp:txBody>
      <dsp:txXfrm>
        <a:off x="3983917" y="332649"/>
        <a:ext cx="1696417" cy="1696417"/>
      </dsp:txXfrm>
    </dsp:sp>
    <dsp:sp modelId="{587B16BF-24F3-4827-A3C9-D95B148640E9}">
      <dsp:nvSpPr>
        <dsp:cNvPr id="0" name=""/>
        <dsp:cNvSpPr/>
      </dsp:nvSpPr>
      <dsp:spPr>
        <a:xfrm>
          <a:off x="1309758" y="-412300"/>
          <a:ext cx="4009910" cy="4009910"/>
        </a:xfrm>
        <a:prstGeom prst="circularArrow">
          <a:avLst>
            <a:gd name="adj1" fmla="val 8250"/>
            <a:gd name="adj2" fmla="val 576214"/>
            <a:gd name="adj3" fmla="val 2963412"/>
            <a:gd name="adj4" fmla="val 52020"/>
            <a:gd name="adj5" fmla="val 9625"/>
          </a:avLst>
        </a:prstGeom>
        <a:solidFill>
          <a:srgbClr val="003399"/>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58C91D-11FA-4E35-8E2C-64C1AC4C1371}">
      <dsp:nvSpPr>
        <dsp:cNvPr id="0" name=""/>
        <dsp:cNvSpPr/>
      </dsp:nvSpPr>
      <dsp:spPr>
        <a:xfrm>
          <a:off x="2557931" y="2802530"/>
          <a:ext cx="1696417" cy="1696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b="1" kern="1200" dirty="0">
              <a:ln/>
            </a:rPr>
            <a:t>PREPARE</a:t>
          </a:r>
          <a:endParaRPr lang="en-US" sz="3400" kern="1200" dirty="0">
            <a:ln/>
          </a:endParaRPr>
        </a:p>
      </dsp:txBody>
      <dsp:txXfrm>
        <a:off x="2557931" y="2802530"/>
        <a:ext cx="1696417" cy="1696417"/>
      </dsp:txXfrm>
    </dsp:sp>
    <dsp:sp modelId="{244A53C2-36E7-4684-90ED-5BFABBAAE577}">
      <dsp:nvSpPr>
        <dsp:cNvPr id="0" name=""/>
        <dsp:cNvSpPr/>
      </dsp:nvSpPr>
      <dsp:spPr>
        <a:xfrm>
          <a:off x="1340233" y="-381785"/>
          <a:ext cx="4009910" cy="4009910"/>
        </a:xfrm>
        <a:prstGeom prst="circularArrow">
          <a:avLst>
            <a:gd name="adj1" fmla="val 8250"/>
            <a:gd name="adj2" fmla="val 576214"/>
            <a:gd name="adj3" fmla="val 10171766"/>
            <a:gd name="adj4" fmla="val 7260374"/>
            <a:gd name="adj5" fmla="val 9625"/>
          </a:avLst>
        </a:prstGeom>
        <a:solidFill>
          <a:srgbClr val="00B05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0B2F08-D023-4648-BE2A-DF4A90A249E9}">
      <dsp:nvSpPr>
        <dsp:cNvPr id="0" name=""/>
        <dsp:cNvSpPr/>
      </dsp:nvSpPr>
      <dsp:spPr>
        <a:xfrm>
          <a:off x="1131944" y="332649"/>
          <a:ext cx="1696417" cy="1696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b="1" kern="1200" dirty="0">
              <a:ln/>
            </a:rPr>
            <a:t>PLAN</a:t>
          </a:r>
          <a:endParaRPr lang="en-US" sz="3400" kern="1200" dirty="0">
            <a:ln/>
          </a:endParaRPr>
        </a:p>
      </dsp:txBody>
      <dsp:txXfrm>
        <a:off x="1131944" y="332649"/>
        <a:ext cx="1696417" cy="1696417"/>
      </dsp:txXfrm>
    </dsp:sp>
    <dsp:sp modelId="{40B48C18-1607-4615-946D-5E811074EFCF}">
      <dsp:nvSpPr>
        <dsp:cNvPr id="0" name=""/>
        <dsp:cNvSpPr/>
      </dsp:nvSpPr>
      <dsp:spPr>
        <a:xfrm>
          <a:off x="1340233" y="121137"/>
          <a:ext cx="4009910" cy="4009910"/>
        </a:xfrm>
        <a:prstGeom prst="circularArrow">
          <a:avLst>
            <a:gd name="adj1" fmla="val 8250"/>
            <a:gd name="adj2" fmla="val 576214"/>
            <a:gd name="adj3" fmla="val 16856307"/>
            <a:gd name="adj4" fmla="val 14967479"/>
            <a:gd name="adj5" fmla="val 9625"/>
          </a:avLst>
        </a:prstGeom>
        <a:solidFill>
          <a:srgbClr val="FF00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4154" cy="467363"/>
          </a:xfrm>
          <a:prstGeom prst="rect">
            <a:avLst/>
          </a:prstGeom>
        </p:spPr>
        <p:txBody>
          <a:bodyPr vert="horz" lIns="92301" tIns="46150" rIns="92301" bIns="46150" rtlCol="0"/>
          <a:lstStyle>
            <a:lvl1pPr algn="l">
              <a:defRPr sz="1200"/>
            </a:lvl1pPr>
          </a:lstStyle>
          <a:p>
            <a:endParaRPr lang="en-US"/>
          </a:p>
        </p:txBody>
      </p:sp>
      <p:sp>
        <p:nvSpPr>
          <p:cNvPr id="3" name="Date Placeholder 2"/>
          <p:cNvSpPr>
            <a:spLocks noGrp="1"/>
          </p:cNvSpPr>
          <p:nvPr>
            <p:ph type="dt" sz="quarter" idx="1"/>
          </p:nvPr>
        </p:nvSpPr>
        <p:spPr>
          <a:xfrm>
            <a:off x="3977328" y="1"/>
            <a:ext cx="3044153" cy="467363"/>
          </a:xfrm>
          <a:prstGeom prst="rect">
            <a:avLst/>
          </a:prstGeom>
        </p:spPr>
        <p:txBody>
          <a:bodyPr vert="horz" lIns="92301" tIns="46150" rIns="92301" bIns="46150" rtlCol="0"/>
          <a:lstStyle>
            <a:lvl1pPr algn="r">
              <a:defRPr sz="1200"/>
            </a:lvl1pPr>
          </a:lstStyle>
          <a:p>
            <a:fld id="{350901E4-86F3-47FF-B553-FC3A0CD77A25}" type="datetimeFigureOut">
              <a:rPr lang="en-US" smtClean="0"/>
              <a:t>7/13/2017</a:t>
            </a:fld>
            <a:endParaRPr lang="en-US"/>
          </a:p>
        </p:txBody>
      </p:sp>
      <p:sp>
        <p:nvSpPr>
          <p:cNvPr id="4" name="Footer Placeholder 3"/>
          <p:cNvSpPr>
            <a:spLocks noGrp="1"/>
          </p:cNvSpPr>
          <p:nvPr>
            <p:ph type="ftr" sz="quarter" idx="2"/>
          </p:nvPr>
        </p:nvSpPr>
        <p:spPr>
          <a:xfrm>
            <a:off x="0" y="8841739"/>
            <a:ext cx="3044154" cy="467363"/>
          </a:xfrm>
          <a:prstGeom prst="rect">
            <a:avLst/>
          </a:prstGeom>
        </p:spPr>
        <p:txBody>
          <a:bodyPr vert="horz" lIns="92301" tIns="46150" rIns="92301" bIns="46150" rtlCol="0" anchor="b"/>
          <a:lstStyle>
            <a:lvl1pPr algn="l">
              <a:defRPr sz="1200"/>
            </a:lvl1pPr>
          </a:lstStyle>
          <a:p>
            <a:endParaRPr lang="en-US"/>
          </a:p>
        </p:txBody>
      </p:sp>
      <p:sp>
        <p:nvSpPr>
          <p:cNvPr id="5" name="Slide Number Placeholder 4"/>
          <p:cNvSpPr>
            <a:spLocks noGrp="1"/>
          </p:cNvSpPr>
          <p:nvPr>
            <p:ph type="sldNum" sz="quarter" idx="3"/>
          </p:nvPr>
        </p:nvSpPr>
        <p:spPr>
          <a:xfrm>
            <a:off x="3977328" y="8841739"/>
            <a:ext cx="3044153" cy="467363"/>
          </a:xfrm>
          <a:prstGeom prst="rect">
            <a:avLst/>
          </a:prstGeom>
        </p:spPr>
        <p:txBody>
          <a:bodyPr vert="horz" lIns="92301" tIns="46150" rIns="92301" bIns="46150" rtlCol="0" anchor="b"/>
          <a:lstStyle>
            <a:lvl1pPr algn="r">
              <a:defRPr sz="1200"/>
            </a:lvl1pPr>
          </a:lstStyle>
          <a:p>
            <a:fld id="{0985B9E7-7B92-4ED6-91E0-40F842940489}" type="slidenum">
              <a:rPr lang="en-US" smtClean="0"/>
              <a:t>‹#›</a:t>
            </a:fld>
            <a:endParaRPr lang="en-US"/>
          </a:p>
        </p:txBody>
      </p:sp>
    </p:spTree>
    <p:extLst>
      <p:ext uri="{BB962C8B-B14F-4D97-AF65-F5344CB8AC3E}">
        <p14:creationId xmlns:p14="http://schemas.microsoft.com/office/powerpoint/2010/main" val="2517928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043343" cy="467070"/>
          </a:xfrm>
          <a:prstGeom prst="rect">
            <a:avLst/>
          </a:prstGeom>
        </p:spPr>
        <p:txBody>
          <a:bodyPr vert="horz" lIns="93315" tIns="46658" rIns="93315" bIns="46658" rtlCol="0"/>
          <a:lstStyle>
            <a:lvl1pPr algn="l">
              <a:defRPr sz="1200"/>
            </a:lvl1pPr>
          </a:lstStyle>
          <a:p>
            <a:endParaRPr lang="en-US"/>
          </a:p>
        </p:txBody>
      </p:sp>
      <p:sp>
        <p:nvSpPr>
          <p:cNvPr id="3" name="Date Placeholder 2"/>
          <p:cNvSpPr>
            <a:spLocks noGrp="1"/>
          </p:cNvSpPr>
          <p:nvPr>
            <p:ph type="dt" idx="1"/>
          </p:nvPr>
        </p:nvSpPr>
        <p:spPr>
          <a:xfrm>
            <a:off x="3978134" y="3"/>
            <a:ext cx="3043343" cy="467070"/>
          </a:xfrm>
          <a:prstGeom prst="rect">
            <a:avLst/>
          </a:prstGeom>
        </p:spPr>
        <p:txBody>
          <a:bodyPr vert="horz" lIns="93315" tIns="46658" rIns="93315" bIns="46658" rtlCol="0"/>
          <a:lstStyle>
            <a:lvl1pPr algn="r">
              <a:defRPr sz="1200"/>
            </a:lvl1pPr>
          </a:lstStyle>
          <a:p>
            <a:fld id="{EB3B4196-06E4-4BF3-8E6F-18B8D8A55002}" type="datetimeFigureOut">
              <a:rPr lang="en-US" smtClean="0"/>
              <a:t>7/13/2017</a:t>
            </a:fld>
            <a:endParaRPr lang="en-US"/>
          </a:p>
        </p:txBody>
      </p:sp>
      <p:sp>
        <p:nvSpPr>
          <p:cNvPr id="4" name="Slide Image Placeholder 3"/>
          <p:cNvSpPr>
            <a:spLocks noGrp="1" noRot="1" noChangeAspect="1"/>
          </p:cNvSpPr>
          <p:nvPr>
            <p:ph type="sldImg" idx="2"/>
          </p:nvPr>
        </p:nvSpPr>
        <p:spPr>
          <a:xfrm>
            <a:off x="720725" y="1163638"/>
            <a:ext cx="5584825" cy="3141662"/>
          </a:xfrm>
          <a:prstGeom prst="rect">
            <a:avLst/>
          </a:prstGeom>
          <a:noFill/>
          <a:ln w="12700">
            <a:solidFill>
              <a:prstClr val="black"/>
            </a:solidFill>
          </a:ln>
        </p:spPr>
        <p:txBody>
          <a:bodyPr vert="horz" lIns="93315" tIns="46658" rIns="93315" bIns="46658" rtlCol="0" anchor="ctr"/>
          <a:lstStyle/>
          <a:p>
            <a:endParaRPr lang="en-US"/>
          </a:p>
        </p:txBody>
      </p:sp>
      <p:sp>
        <p:nvSpPr>
          <p:cNvPr id="5" name="Notes Placeholder 4"/>
          <p:cNvSpPr>
            <a:spLocks noGrp="1"/>
          </p:cNvSpPr>
          <p:nvPr>
            <p:ph type="body" sz="quarter" idx="3"/>
          </p:nvPr>
        </p:nvSpPr>
        <p:spPr>
          <a:xfrm>
            <a:off x="702311" y="4480005"/>
            <a:ext cx="5618480" cy="3665459"/>
          </a:xfrm>
          <a:prstGeom prst="rect">
            <a:avLst/>
          </a:prstGeom>
        </p:spPr>
        <p:txBody>
          <a:bodyPr vert="horz" lIns="93315" tIns="46658" rIns="93315" bIns="466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42032"/>
            <a:ext cx="3043343" cy="467070"/>
          </a:xfrm>
          <a:prstGeom prst="rect">
            <a:avLst/>
          </a:prstGeom>
        </p:spPr>
        <p:txBody>
          <a:bodyPr vert="horz" lIns="93315" tIns="46658" rIns="93315" bIns="46658" rtlCol="0" anchor="b"/>
          <a:lstStyle>
            <a:lvl1pPr algn="l">
              <a:defRPr sz="1200"/>
            </a:lvl1pPr>
          </a:lstStyle>
          <a:p>
            <a:endParaRPr lang="en-US"/>
          </a:p>
        </p:txBody>
      </p:sp>
      <p:sp>
        <p:nvSpPr>
          <p:cNvPr id="7" name="Slide Number Placeholder 6"/>
          <p:cNvSpPr>
            <a:spLocks noGrp="1"/>
          </p:cNvSpPr>
          <p:nvPr>
            <p:ph type="sldNum" sz="quarter" idx="5"/>
          </p:nvPr>
        </p:nvSpPr>
        <p:spPr>
          <a:xfrm>
            <a:off x="3978134" y="8842032"/>
            <a:ext cx="3043343" cy="467070"/>
          </a:xfrm>
          <a:prstGeom prst="rect">
            <a:avLst/>
          </a:prstGeom>
        </p:spPr>
        <p:txBody>
          <a:bodyPr vert="horz" lIns="93315" tIns="46658" rIns="93315" bIns="46658" rtlCol="0" anchor="b"/>
          <a:lstStyle>
            <a:lvl1pPr algn="r">
              <a:defRPr sz="1200"/>
            </a:lvl1pPr>
          </a:lstStyle>
          <a:p>
            <a:fld id="{9094E84A-7C2E-4E86-94DE-6099610890BA}" type="slidenum">
              <a:rPr lang="en-US" smtClean="0"/>
              <a:t>‹#›</a:t>
            </a:fld>
            <a:endParaRPr lang="en-US"/>
          </a:p>
        </p:txBody>
      </p:sp>
    </p:spTree>
    <p:extLst>
      <p:ext uri="{BB962C8B-B14F-4D97-AF65-F5344CB8AC3E}">
        <p14:creationId xmlns:p14="http://schemas.microsoft.com/office/powerpoint/2010/main" val="2572815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rgbClr val="FF0000"/>
                </a:solidFill>
              </a:rPr>
              <a:t>Suggested Language:</a:t>
            </a:r>
          </a:p>
          <a:p>
            <a:r>
              <a:rPr lang="en-US" dirty="0"/>
              <a:t>Hello my name is___ I am the ____ at___. </a:t>
            </a:r>
          </a:p>
          <a:p>
            <a:endParaRPr lang="en-US" dirty="0"/>
          </a:p>
          <a:p>
            <a:r>
              <a:rPr lang="en-US" dirty="0"/>
              <a:t>Welcome to AFGE’s Introduction</a:t>
            </a:r>
            <a:r>
              <a:rPr lang="en-US" baseline="0" dirty="0"/>
              <a:t> to Collective Bargaining II class on Negotiation Skills</a:t>
            </a:r>
            <a:r>
              <a:rPr lang="en-US" dirty="0"/>
              <a:t>. This training has been designed to provide</a:t>
            </a:r>
            <a:r>
              <a:rPr lang="en-US" baseline="0" dirty="0"/>
              <a:t> you with the skills and knowledge to negotiate effectively to improve the conditions of employment for the federal employees you represent</a:t>
            </a:r>
            <a:r>
              <a:rPr lang="en-US" dirty="0"/>
              <a:t>.</a:t>
            </a:r>
          </a:p>
          <a:p>
            <a:endParaRPr lang="en-US" dirty="0"/>
          </a:p>
          <a:p>
            <a:r>
              <a:rPr lang="en-US" dirty="0"/>
              <a:t>This training will be a</a:t>
            </a:r>
            <a:r>
              <a:rPr lang="en-US" baseline="0" dirty="0"/>
              <a:t> hands-on workshop that will use realistic scenarios and cases studies for you to engage in and demonstrate effective negotiation skills and techniques.</a:t>
            </a:r>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1</a:t>
            </a:fld>
            <a:endParaRPr lang="en-US" dirty="0"/>
          </a:p>
        </p:txBody>
      </p:sp>
    </p:spTree>
    <p:extLst>
      <p:ext uri="{BB962C8B-B14F-4D97-AF65-F5344CB8AC3E}">
        <p14:creationId xmlns:p14="http://schemas.microsoft.com/office/powerpoint/2010/main" val="3387932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10</a:t>
            </a:fld>
            <a:endParaRPr lang="en-US" dirty="0"/>
          </a:p>
        </p:txBody>
      </p:sp>
    </p:spTree>
    <p:extLst>
      <p:ext uri="{BB962C8B-B14F-4D97-AF65-F5344CB8AC3E}">
        <p14:creationId xmlns:p14="http://schemas.microsoft.com/office/powerpoint/2010/main" val="2481994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11</a:t>
            </a:fld>
            <a:endParaRPr lang="en-US" dirty="0"/>
          </a:p>
        </p:txBody>
      </p:sp>
    </p:spTree>
    <p:extLst>
      <p:ext uri="{BB962C8B-B14F-4D97-AF65-F5344CB8AC3E}">
        <p14:creationId xmlns:p14="http://schemas.microsoft.com/office/powerpoint/2010/main" val="2847531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12</a:t>
            </a:fld>
            <a:endParaRPr lang="en-US" dirty="0"/>
          </a:p>
        </p:txBody>
      </p:sp>
    </p:spTree>
    <p:extLst>
      <p:ext uri="{BB962C8B-B14F-4D97-AF65-F5344CB8AC3E}">
        <p14:creationId xmlns:p14="http://schemas.microsoft.com/office/powerpoint/2010/main" val="3698884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13</a:t>
            </a:fld>
            <a:endParaRPr lang="en-US" dirty="0"/>
          </a:p>
        </p:txBody>
      </p:sp>
    </p:spTree>
    <p:extLst>
      <p:ext uri="{BB962C8B-B14F-4D97-AF65-F5344CB8AC3E}">
        <p14:creationId xmlns:p14="http://schemas.microsoft.com/office/powerpoint/2010/main" val="1204032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14</a:t>
            </a:fld>
            <a:endParaRPr lang="en-US" dirty="0"/>
          </a:p>
        </p:txBody>
      </p:sp>
    </p:spTree>
    <p:extLst>
      <p:ext uri="{BB962C8B-B14F-4D97-AF65-F5344CB8AC3E}">
        <p14:creationId xmlns:p14="http://schemas.microsoft.com/office/powerpoint/2010/main" val="2845440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rgbClr val="FF0000"/>
                </a:solidFill>
              </a:rPr>
              <a:t>Suggested Language:</a:t>
            </a:r>
          </a:p>
          <a:p>
            <a:r>
              <a:rPr lang="en-US" b="0" u="none" dirty="0">
                <a:solidFill>
                  <a:srgbClr val="FF0000"/>
                </a:solidFill>
              </a:rPr>
              <a:t>As a union that represents Federal and</a:t>
            </a:r>
            <a:r>
              <a:rPr lang="en-US" b="0" u="none" baseline="0" dirty="0">
                <a:solidFill>
                  <a:srgbClr val="FF0000"/>
                </a:solidFill>
              </a:rPr>
              <a:t> Local Government workers, t</a:t>
            </a:r>
            <a:r>
              <a:rPr lang="en-US" b="0" u="none" dirty="0">
                <a:solidFill>
                  <a:srgbClr val="FF0000"/>
                </a:solidFill>
              </a:rPr>
              <a:t>here are a certain set of Federal laws that directly relate to how we operate and the</a:t>
            </a:r>
            <a:r>
              <a:rPr lang="en-US" b="0" u="none" baseline="0" dirty="0">
                <a:solidFill>
                  <a:srgbClr val="FF0000"/>
                </a:solidFill>
              </a:rPr>
              <a:t> work that we do. In this next section, we will </a:t>
            </a:r>
            <a:r>
              <a:rPr lang="en-US" b="0" u="none" dirty="0">
                <a:solidFill>
                  <a:srgbClr val="FF0000"/>
                </a:solidFill>
              </a:rPr>
              <a:t>talk through these laws to start to get a better understanding of those laws. </a:t>
            </a:r>
          </a:p>
          <a:p>
            <a:endParaRPr lang="en-US" b="0" u="none" dirty="0">
              <a:solidFill>
                <a:srgbClr val="FF0000"/>
              </a:solidFill>
            </a:endParaRPr>
          </a:p>
          <a:p>
            <a:r>
              <a:rPr lang="en-US" b="0" u="none" dirty="0">
                <a:solidFill>
                  <a:srgbClr val="FF0000"/>
                </a:solidFill>
              </a:rPr>
              <a:t>Why do you</a:t>
            </a:r>
            <a:r>
              <a:rPr lang="en-US" b="0" u="none" baseline="0" dirty="0">
                <a:solidFill>
                  <a:srgbClr val="FF0000"/>
                </a:solidFill>
              </a:rPr>
              <a:t> think we spend so much time on legal stuff in our trainings?</a:t>
            </a:r>
          </a:p>
          <a:p>
            <a:r>
              <a:rPr lang="en-US" b="0" u="none" baseline="0" dirty="0">
                <a:solidFill>
                  <a:srgbClr val="FF0000"/>
                </a:solidFill>
              </a:rPr>
              <a:t>----The more knowledge you have on the law, the more empowered you become. When it comes to the laws that guide the work you all do as union leaders… knowledge truly is power…</a:t>
            </a:r>
            <a:endParaRPr lang="en-US" b="0" u="none" dirty="0">
              <a:solidFill>
                <a:srgbClr val="FF0000"/>
              </a:solidFill>
            </a:endParaRPr>
          </a:p>
          <a:p>
            <a:endParaRPr lang="en-US" b="0" u="none" dirty="0">
              <a:solidFill>
                <a:srgbClr val="FF0000"/>
              </a:solidFill>
            </a:endParaRPr>
          </a:p>
          <a:p>
            <a:r>
              <a:rPr lang="en-US" b="0" u="none" dirty="0">
                <a:solidFill>
                  <a:srgbClr val="FF0000"/>
                </a:solidFill>
              </a:rPr>
              <a:t>The</a:t>
            </a:r>
            <a:r>
              <a:rPr lang="en-US" b="0" u="none" baseline="0" dirty="0">
                <a:solidFill>
                  <a:srgbClr val="FF0000"/>
                </a:solidFill>
              </a:rPr>
              <a:t> laws we will review today pertains to the rights our membership have, the relationship between union officials and management and the agency. These laws pertain to how you run your Local…. So knowing the law for yourself </a:t>
            </a:r>
            <a:endParaRPr lang="en-US" b="0" u="none"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94E84A-7C2E-4E86-94DE-6099610890B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9533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16</a:t>
            </a:fld>
            <a:endParaRPr lang="en-US" dirty="0"/>
          </a:p>
        </p:txBody>
      </p:sp>
    </p:spTree>
    <p:extLst>
      <p:ext uri="{BB962C8B-B14F-4D97-AF65-F5344CB8AC3E}">
        <p14:creationId xmlns:p14="http://schemas.microsoft.com/office/powerpoint/2010/main" val="1818571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399"/>
                </a:solidFill>
              </a:rPr>
              <a:t>The Union is little more than a service provider: you pay Comcast for your cable, </a:t>
            </a:r>
            <a:r>
              <a:rPr lang="en-US" dirty="0" err="1">
                <a:solidFill>
                  <a:srgbClr val="003399"/>
                </a:solidFill>
              </a:rPr>
              <a:t>Geico</a:t>
            </a:r>
            <a:r>
              <a:rPr lang="en-US" dirty="0">
                <a:solidFill>
                  <a:srgbClr val="003399"/>
                </a:solidFill>
              </a:rPr>
              <a:t> for your insurance, and AFGE for your Union representation.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339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399"/>
                </a:solidFill>
              </a:rPr>
              <a:t>The Union is conceived of as a third party representing the workers, not the workers themselves. Elected officers are expected to know and perform all the work.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339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399"/>
                </a:solidFill>
              </a:rPr>
              <a:t>It does not build ownership, understanding, or change the workplace dynamic for the rank-and-file member.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339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399"/>
                </a:solidFill>
              </a:rPr>
              <a:t>Even worse, it is simply less effective.  The power of a Union rests with the members, and the ability to mobilize the workforce.  The Service Model undoes that.</a:t>
            </a:r>
          </a:p>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17</a:t>
            </a:fld>
            <a:endParaRPr lang="en-US"/>
          </a:p>
        </p:txBody>
      </p:sp>
    </p:spTree>
    <p:extLst>
      <p:ext uri="{BB962C8B-B14F-4D97-AF65-F5344CB8AC3E}">
        <p14:creationId xmlns:p14="http://schemas.microsoft.com/office/powerpoint/2010/main" val="4243349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Union is not seen as a third party that is paid to represent the needs of the members, it is understood to be the members themselves. </a:t>
            </a:r>
          </a:p>
          <a:p>
            <a:endParaRPr lang="en-US" sz="1200" dirty="0"/>
          </a:p>
          <a:p>
            <a:r>
              <a:rPr lang="en-US" dirty="0"/>
              <a:t>There may be staff who work on behalf of the members, but the power, mobilization and issue development all come from the rank and file employees.  Organizing Model Unions are based upon the idea of the workers themselves taking ownership of the Union, and the workplace, and changing the dynamic between them and employer- it is about empowerment.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Employees take ownership of the Union, and the workplace.</a:t>
            </a:r>
          </a:p>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18</a:t>
            </a:fld>
            <a:endParaRPr lang="en-US"/>
          </a:p>
        </p:txBody>
      </p:sp>
    </p:spTree>
    <p:extLst>
      <p:ext uri="{BB962C8B-B14F-4D97-AF65-F5344CB8AC3E}">
        <p14:creationId xmlns:p14="http://schemas.microsoft.com/office/powerpoint/2010/main" val="1324624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Members may have connections with the community, managers, and others who can influence the Agency.</a:t>
            </a:r>
          </a:p>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19</a:t>
            </a:fld>
            <a:endParaRPr lang="en-US"/>
          </a:p>
        </p:txBody>
      </p:sp>
    </p:spTree>
    <p:extLst>
      <p:ext uri="{BB962C8B-B14F-4D97-AF65-F5344CB8AC3E}">
        <p14:creationId xmlns:p14="http://schemas.microsoft.com/office/powerpoint/2010/main" val="2135146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457159" algn="l"/>
                <a:tab pos="457159" algn="l"/>
              </a:tabLst>
            </a:pPr>
            <a:r>
              <a:rPr lang="en-US" b="1" u="sng" dirty="0">
                <a:latin typeface="Arial Narrow" panose="020B0606020202030204" pitchFamily="34" charset="0"/>
                <a:ea typeface="Times New Roman" panose="02020603050405020304" pitchFamily="18" charset="0"/>
                <a:cs typeface="Times New Roman" panose="02020603050405020304" pitchFamily="18" charset="0"/>
              </a:rPr>
              <a:t>Suggested Language:</a:t>
            </a:r>
            <a:r>
              <a:rPr lang="en-US" dirty="0">
                <a:latin typeface="Arial Narrow" panose="020B0606020202030204" pitchFamily="34" charset="0"/>
                <a:ea typeface="Times New Roman" panose="02020603050405020304" pitchFamily="18" charset="0"/>
                <a:cs typeface="Times New Roman" panose="02020603050405020304" pitchFamily="18" charset="0"/>
              </a:rPr>
              <a:t> </a:t>
            </a:r>
            <a:r>
              <a:rPr lang="en-US" baseline="0" dirty="0">
                <a:latin typeface="Arial Narrow" panose="020B0606020202030204" pitchFamily="34" charset="0"/>
                <a:ea typeface="Times New Roman" panose="02020603050405020304" pitchFamily="18" charset="0"/>
                <a:cs typeface="Times New Roman" panose="02020603050405020304" pitchFamily="18" charset="0"/>
              </a:rPr>
              <a:t> </a:t>
            </a:r>
            <a:r>
              <a:rPr lang="en-US" dirty="0">
                <a:latin typeface="Arial Narrow" panose="020B0606020202030204" pitchFamily="34" charset="0"/>
                <a:ea typeface="Times New Roman" panose="02020603050405020304" pitchFamily="18" charset="0"/>
                <a:cs typeface="Times New Roman" panose="02020603050405020304" pitchFamily="18" charset="0"/>
              </a:rPr>
              <a:t>Here is</a:t>
            </a:r>
            <a:r>
              <a:rPr lang="en-US" baseline="0" dirty="0">
                <a:latin typeface="Arial Narrow" panose="020B0606020202030204" pitchFamily="34" charset="0"/>
                <a:ea typeface="Times New Roman" panose="02020603050405020304" pitchFamily="18" charset="0"/>
                <a:cs typeface="Times New Roman" panose="02020603050405020304" pitchFamily="18" charset="0"/>
              </a:rPr>
              <a:t> the primary</a:t>
            </a:r>
            <a:r>
              <a:rPr lang="en-US" dirty="0">
                <a:latin typeface="Arial Narrow" panose="020B0606020202030204" pitchFamily="34" charset="0"/>
                <a:ea typeface="Times New Roman" panose="02020603050405020304" pitchFamily="18" charset="0"/>
                <a:cs typeface="Times New Roman" panose="02020603050405020304" pitchFamily="18" charset="0"/>
              </a:rPr>
              <a:t> objective for this course. To achieve this objective, you</a:t>
            </a:r>
            <a:r>
              <a:rPr lang="en-US" baseline="0" dirty="0">
                <a:latin typeface="Arial Narrow" panose="020B0606020202030204" pitchFamily="34" charset="0"/>
                <a:ea typeface="Times New Roman" panose="02020603050405020304" pitchFamily="18" charset="0"/>
                <a:cs typeface="Times New Roman" panose="02020603050405020304" pitchFamily="18" charset="0"/>
              </a:rPr>
              <a:t> will participate in various learning activities and realistic case study scenarios that will provide you the opportunity to learn and demonstrate BETW bargaining techniques and strategies.</a:t>
            </a:r>
            <a:endParaRPr lang="en-US" dirty="0">
              <a:latin typeface="Arial Narrow" panose="020B0606020202030204" pitchFamily="34" charset="0"/>
              <a:ea typeface="Calibri" panose="020F0502020204030204" pitchFamily="34" charset="0"/>
              <a:cs typeface="Times New Roman" panose="02020603050405020304" pitchFamily="18" charset="0"/>
            </a:endParaRPr>
          </a:p>
          <a:p>
            <a:endParaRPr lang="en-US" dirty="0">
              <a:latin typeface="Arial Narrow" panose="020B0606020202030204" pitchFamily="34" charset="0"/>
              <a:cs typeface="Times New Roman" panose="02020603050405020304" pitchFamily="18" charset="0"/>
            </a:endParaRPr>
          </a:p>
          <a:p>
            <a:r>
              <a:rPr lang="en-US" b="1" u="sng" dirty="0">
                <a:latin typeface="Arial Narrow" panose="020B0606020202030204" pitchFamily="34" charset="0"/>
                <a:cs typeface="Times New Roman" panose="02020603050405020304" pitchFamily="18" charset="0"/>
              </a:rPr>
              <a:t>Suggested Language:</a:t>
            </a:r>
          </a:p>
          <a:p>
            <a:r>
              <a:rPr lang="en-US" dirty="0">
                <a:latin typeface="Arial Narrow" panose="020B0606020202030204" pitchFamily="34" charset="0"/>
                <a:cs typeface="Times New Roman" panose="02020603050405020304" pitchFamily="18" charset="0"/>
              </a:rPr>
              <a:t>The purpose of this course is to give you a</a:t>
            </a:r>
            <a:r>
              <a:rPr lang="en-US" baseline="0" dirty="0">
                <a:latin typeface="Arial Narrow" panose="020B0606020202030204" pitchFamily="34" charset="0"/>
                <a:cs typeface="Times New Roman" panose="02020603050405020304" pitchFamily="18" charset="0"/>
              </a:rPr>
              <a:t> hands-on opportunity to use </a:t>
            </a:r>
            <a:r>
              <a:rPr lang="en-US" dirty="0">
                <a:latin typeface="Arial Narrow" panose="020B0606020202030204" pitchFamily="34" charset="0"/>
                <a:cs typeface="Times New Roman" panose="02020603050405020304" pitchFamily="18" charset="0"/>
              </a:rPr>
              <a:t>critical negotiation</a:t>
            </a:r>
            <a:r>
              <a:rPr lang="en-US" baseline="0" dirty="0">
                <a:latin typeface="Arial Narrow" panose="020B0606020202030204" pitchFamily="34" charset="0"/>
                <a:cs typeface="Times New Roman" panose="02020603050405020304" pitchFamily="18" charset="0"/>
              </a:rPr>
              <a:t> skills and techniques </a:t>
            </a:r>
            <a:r>
              <a:rPr lang="en-US" dirty="0">
                <a:latin typeface="Arial Narrow" panose="020B0606020202030204" pitchFamily="34" charset="0"/>
                <a:cs typeface="Times New Roman" panose="02020603050405020304" pitchFamily="18" charset="0"/>
              </a:rPr>
              <a:t>that you need to know as you start or continue your journey as a union negotiator within AFGE. As we will discuss in this course, there are a lot of resources out there, particularly on the wonderful world-wide web, for you to access. What is important is that you keep yourself educated and in tune in your role as a Union Officer.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94E84A-7C2E-4E86-94DE-6099610890B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352281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94E84A-7C2E-4E86-94DE-6099610890B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70912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94E84A-7C2E-4E86-94DE-6099610890BA}" type="slidenum">
              <a:rPr lang="en-US" smtClean="0"/>
              <a:t>21</a:t>
            </a:fld>
            <a:endParaRPr lang="en-US"/>
          </a:p>
        </p:txBody>
      </p:sp>
    </p:spTree>
    <p:extLst>
      <p:ext uri="{BB962C8B-B14F-4D97-AF65-F5344CB8AC3E}">
        <p14:creationId xmlns:p14="http://schemas.microsoft.com/office/powerpoint/2010/main" val="2624278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94E84A-7C2E-4E86-94DE-6099610890BA}" type="slidenum">
              <a:rPr lang="en-US" smtClean="0"/>
              <a:t>22</a:t>
            </a:fld>
            <a:endParaRPr lang="en-US"/>
          </a:p>
        </p:txBody>
      </p:sp>
    </p:spTree>
    <p:extLst>
      <p:ext uri="{BB962C8B-B14F-4D97-AF65-F5344CB8AC3E}">
        <p14:creationId xmlns:p14="http://schemas.microsoft.com/office/powerpoint/2010/main" val="4156727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94E84A-7C2E-4E86-94DE-6099610890BA}" type="slidenum">
              <a:rPr lang="en-US" smtClean="0"/>
              <a:t>23</a:t>
            </a:fld>
            <a:endParaRPr lang="en-US"/>
          </a:p>
        </p:txBody>
      </p:sp>
    </p:spTree>
    <p:extLst>
      <p:ext uri="{BB962C8B-B14F-4D97-AF65-F5344CB8AC3E}">
        <p14:creationId xmlns:p14="http://schemas.microsoft.com/office/powerpoint/2010/main" val="921308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24</a:t>
            </a:fld>
            <a:endParaRPr lang="en-US"/>
          </a:p>
        </p:txBody>
      </p:sp>
    </p:spTree>
    <p:extLst>
      <p:ext uri="{BB962C8B-B14F-4D97-AF65-F5344CB8AC3E}">
        <p14:creationId xmlns:p14="http://schemas.microsoft.com/office/powerpoint/2010/main" val="1647021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25</a:t>
            </a:fld>
            <a:endParaRPr lang="en-US"/>
          </a:p>
        </p:txBody>
      </p:sp>
    </p:spTree>
    <p:extLst>
      <p:ext uri="{BB962C8B-B14F-4D97-AF65-F5344CB8AC3E}">
        <p14:creationId xmlns:p14="http://schemas.microsoft.com/office/powerpoint/2010/main" val="3676489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26</a:t>
            </a:fld>
            <a:endParaRPr lang="en-US"/>
          </a:p>
        </p:txBody>
      </p:sp>
    </p:spTree>
    <p:extLst>
      <p:ext uri="{BB962C8B-B14F-4D97-AF65-F5344CB8AC3E}">
        <p14:creationId xmlns:p14="http://schemas.microsoft.com/office/powerpoint/2010/main" val="3278788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27</a:t>
            </a:fld>
            <a:endParaRPr lang="en-US"/>
          </a:p>
        </p:txBody>
      </p:sp>
    </p:spTree>
    <p:extLst>
      <p:ext uri="{BB962C8B-B14F-4D97-AF65-F5344CB8AC3E}">
        <p14:creationId xmlns:p14="http://schemas.microsoft.com/office/powerpoint/2010/main" val="4061481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94E84A-7C2E-4E86-94DE-6099610890B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26463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29</a:t>
            </a:fld>
            <a:endParaRPr lang="en-US"/>
          </a:p>
        </p:txBody>
      </p:sp>
    </p:spTree>
    <p:extLst>
      <p:ext uri="{BB962C8B-B14F-4D97-AF65-F5344CB8AC3E}">
        <p14:creationId xmlns:p14="http://schemas.microsoft.com/office/powerpoint/2010/main" val="2550524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Narrow" panose="020B0606020202030204" pitchFamily="34" charset="0"/>
                <a:cs typeface="Times New Roman" panose="02020603050405020304" pitchFamily="18" charset="0"/>
              </a:rPr>
              <a:t> </a:t>
            </a:r>
            <a:r>
              <a:rPr lang="en-US" b="1" u="sng" dirty="0"/>
              <a:t>Suggested Language:</a:t>
            </a:r>
          </a:p>
          <a:p>
            <a:pPr marL="171434" indent="-171434">
              <a:buFont typeface="Arial" panose="020B0604020202020204" pitchFamily="34" charset="0"/>
              <a:buChar char="•"/>
            </a:pPr>
            <a:r>
              <a:rPr lang="en-US" b="1" dirty="0"/>
              <a:t>Structure:</a:t>
            </a:r>
          </a:p>
          <a:p>
            <a:r>
              <a:rPr lang="en-US" dirty="0"/>
              <a:t>In order to achieve this objective we will be in this learning community together for three days. This</a:t>
            </a:r>
            <a:r>
              <a:rPr lang="en-US" baseline="0" dirty="0"/>
              <a:t> course is structured as an intensive hands-on workshop that will focus on negotiation strategies and techniques using a realistic scenario involving telework and cybersecurity. Y</a:t>
            </a:r>
            <a:r>
              <a:rPr lang="en-US" dirty="0"/>
              <a:t>ou will be assigned to a team</a:t>
            </a:r>
            <a:r>
              <a:rPr lang="en-US" baseline="0" dirty="0"/>
              <a:t> that will serve as one of five Locals in a bargaining Council</a:t>
            </a:r>
            <a:r>
              <a:rPr lang="en-US" dirty="0"/>
              <a:t>. In</a:t>
            </a:r>
            <a:r>
              <a:rPr lang="en-US" baseline="0" dirty="0"/>
              <a:t> this capacity, you will serve on the bargaining team of your Local and your Council. Each day, you will participate and observe in negotiations with other class participants and the instructor. To help you prepare for these negotiations, you will be provided time and guidance from the instructor in advance of each session. To gain the most out of this workshop, please take the time to fully review all of the information related to the bargaining scenarios. </a:t>
            </a:r>
            <a:endParaRPr lang="en-US" dirty="0"/>
          </a:p>
          <a:p>
            <a:endParaRPr lang="en-US" dirty="0"/>
          </a:p>
          <a:p>
            <a:pPr marL="171434" indent="-171434">
              <a:buFont typeface="Arial" panose="020B0604020202020204" pitchFamily="34" charset="0"/>
              <a:buChar char="•"/>
            </a:pPr>
            <a:r>
              <a:rPr lang="en-US" b="1" dirty="0"/>
              <a:t>Course Materials/Resources:</a:t>
            </a:r>
            <a:r>
              <a:rPr lang="en-US" b="1" u="sng" dirty="0"/>
              <a:t> </a:t>
            </a:r>
          </a:p>
          <a:p>
            <a:r>
              <a:rPr lang="en-US" dirty="0"/>
              <a:t>1. Walk participants through the materials that they would need for the session which is primarily the participant workbook, a writing utensil (for in person trainings), and any handouts that may be specific to your Local.</a:t>
            </a:r>
          </a:p>
          <a:p>
            <a:r>
              <a:rPr lang="en-US" dirty="0"/>
              <a:t>2. Briefly walk through the contents of the Participant Guide, pointing out the major sections, and explaining how the guide will be used. </a:t>
            </a:r>
          </a:p>
          <a:p>
            <a:endParaRPr lang="en-US" dirty="0"/>
          </a:p>
          <a:p>
            <a:pPr marL="171434" indent="-171434">
              <a:buFont typeface="Arial" panose="020B0604020202020204" pitchFamily="34" charset="0"/>
              <a:buChar char="•"/>
            </a:pPr>
            <a:r>
              <a:rPr lang="en-US" b="1" dirty="0"/>
              <a:t>Norms/Expectations</a:t>
            </a:r>
          </a:p>
          <a:p>
            <a:r>
              <a:rPr lang="en-US" dirty="0"/>
              <a:t>Tell participants that in order to make this course successful, we need basic norms. As What ground rules should we establish? </a:t>
            </a:r>
          </a:p>
          <a:p>
            <a:pPr marL="228579" indent="-228579">
              <a:buAutoNum type="arabicPeriod"/>
            </a:pPr>
            <a:r>
              <a:rPr lang="en-US" dirty="0"/>
              <a:t>Solicit norms (ground rules) from participants and write them on Flip Chart Paper to remain visible throughout the session. </a:t>
            </a:r>
          </a:p>
          <a:p>
            <a:pPr>
              <a:tabLst>
                <a:tab pos="457159" algn="l"/>
                <a:tab pos="457159" algn="l"/>
              </a:tabLst>
            </a:pPr>
            <a:endParaRPr lang="en-US" dirty="0">
              <a:latin typeface="Arial Narrow" panose="020B0606020202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94E84A-7C2E-4E86-94DE-6099610890B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47675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30</a:t>
            </a:fld>
            <a:endParaRPr lang="en-US"/>
          </a:p>
        </p:txBody>
      </p:sp>
    </p:spTree>
    <p:extLst>
      <p:ext uri="{BB962C8B-B14F-4D97-AF65-F5344CB8AC3E}">
        <p14:creationId xmlns:p14="http://schemas.microsoft.com/office/powerpoint/2010/main" val="671904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31</a:t>
            </a:fld>
            <a:endParaRPr lang="en-US"/>
          </a:p>
        </p:txBody>
      </p:sp>
    </p:spTree>
    <p:extLst>
      <p:ext uri="{BB962C8B-B14F-4D97-AF65-F5344CB8AC3E}">
        <p14:creationId xmlns:p14="http://schemas.microsoft.com/office/powerpoint/2010/main" val="126782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Goals can't be validated; objectives can be validated.</a:t>
            </a:r>
          </a:p>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32</a:t>
            </a:fld>
            <a:endParaRPr lang="en-US"/>
          </a:p>
        </p:txBody>
      </p:sp>
    </p:spTree>
    <p:extLst>
      <p:ext uri="{BB962C8B-B14F-4D97-AF65-F5344CB8AC3E}">
        <p14:creationId xmlns:p14="http://schemas.microsoft.com/office/powerpoint/2010/main" val="22734908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33</a:t>
            </a:fld>
            <a:endParaRPr lang="en-US"/>
          </a:p>
        </p:txBody>
      </p:sp>
    </p:spTree>
    <p:extLst>
      <p:ext uri="{BB962C8B-B14F-4D97-AF65-F5344CB8AC3E}">
        <p14:creationId xmlns:p14="http://schemas.microsoft.com/office/powerpoint/2010/main" val="12007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Research occurs at multiple points in the bargaining process (prior to drafting proposals, and reviewing and drafting counterproposals</a:t>
            </a:r>
          </a:p>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34</a:t>
            </a:fld>
            <a:endParaRPr lang="en-US"/>
          </a:p>
        </p:txBody>
      </p:sp>
    </p:spTree>
    <p:extLst>
      <p:ext uri="{BB962C8B-B14F-4D97-AF65-F5344CB8AC3E}">
        <p14:creationId xmlns:p14="http://schemas.microsoft.com/office/powerpoint/2010/main" val="2450210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35</a:t>
            </a:fld>
            <a:endParaRPr lang="en-US"/>
          </a:p>
        </p:txBody>
      </p:sp>
    </p:spTree>
    <p:extLst>
      <p:ext uri="{BB962C8B-B14F-4D97-AF65-F5344CB8AC3E}">
        <p14:creationId xmlns:p14="http://schemas.microsoft.com/office/powerpoint/2010/main" val="3341900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36</a:t>
            </a:fld>
            <a:endParaRPr lang="en-US"/>
          </a:p>
        </p:txBody>
      </p:sp>
    </p:spTree>
    <p:extLst>
      <p:ext uri="{BB962C8B-B14F-4D97-AF65-F5344CB8AC3E}">
        <p14:creationId xmlns:p14="http://schemas.microsoft.com/office/powerpoint/2010/main" val="4097577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37</a:t>
            </a:fld>
            <a:endParaRPr lang="en-US"/>
          </a:p>
        </p:txBody>
      </p:sp>
    </p:spTree>
    <p:extLst>
      <p:ext uri="{BB962C8B-B14F-4D97-AF65-F5344CB8AC3E}">
        <p14:creationId xmlns:p14="http://schemas.microsoft.com/office/powerpoint/2010/main" val="1737310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38</a:t>
            </a:fld>
            <a:endParaRPr lang="en-US"/>
          </a:p>
        </p:txBody>
      </p:sp>
    </p:spTree>
    <p:extLst>
      <p:ext uri="{BB962C8B-B14F-4D97-AF65-F5344CB8AC3E}">
        <p14:creationId xmlns:p14="http://schemas.microsoft.com/office/powerpoint/2010/main" val="927532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Research occurs at multiple points in the bargaining process (prior to drafting proposals, and reviewing and drafting counterproposals</a:t>
            </a:r>
          </a:p>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39</a:t>
            </a:fld>
            <a:endParaRPr lang="en-US"/>
          </a:p>
        </p:txBody>
      </p:sp>
    </p:spTree>
    <p:extLst>
      <p:ext uri="{BB962C8B-B14F-4D97-AF65-F5344CB8AC3E}">
        <p14:creationId xmlns:p14="http://schemas.microsoft.com/office/powerpoint/2010/main" val="2474358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457159" algn="l"/>
                <a:tab pos="457159" algn="l"/>
              </a:tabLst>
            </a:pPr>
            <a:r>
              <a:rPr lang="en-US" b="1" u="sng" dirty="0">
                <a:latin typeface="Arial Narrow" panose="020B0606020202030204" pitchFamily="34" charset="0"/>
                <a:ea typeface="Times New Roman" panose="02020603050405020304" pitchFamily="18" charset="0"/>
                <a:cs typeface="Times New Roman" panose="02020603050405020304" pitchFamily="18" charset="0"/>
              </a:rPr>
              <a:t>Suggested Language:</a:t>
            </a:r>
            <a:r>
              <a:rPr lang="en-US" dirty="0">
                <a:latin typeface="Arial Narrow" panose="020B0606020202030204" pitchFamily="34" charset="0"/>
                <a:ea typeface="Times New Roman" panose="02020603050405020304" pitchFamily="18" charset="0"/>
                <a:cs typeface="Times New Roman" panose="02020603050405020304" pitchFamily="18" charset="0"/>
              </a:rPr>
              <a:t> </a:t>
            </a:r>
            <a:r>
              <a:rPr lang="en-US" baseline="0" dirty="0">
                <a:latin typeface="Arial Narrow" panose="020B0606020202030204" pitchFamily="34" charset="0"/>
                <a:ea typeface="Times New Roman" panose="02020603050405020304" pitchFamily="18" charset="0"/>
                <a:cs typeface="Times New Roman" panose="02020603050405020304" pitchFamily="18" charset="0"/>
              </a:rPr>
              <a:t> </a:t>
            </a:r>
            <a:r>
              <a:rPr lang="en-US" dirty="0">
                <a:latin typeface="Arial Narrow" panose="020B0606020202030204" pitchFamily="34" charset="0"/>
                <a:ea typeface="Times New Roman" panose="02020603050405020304" pitchFamily="18" charset="0"/>
                <a:cs typeface="Times New Roman" panose="02020603050405020304" pitchFamily="18" charset="0"/>
              </a:rPr>
              <a:t>Here is</a:t>
            </a:r>
            <a:r>
              <a:rPr lang="en-US" baseline="0" dirty="0">
                <a:latin typeface="Arial Narrow" panose="020B0606020202030204" pitchFamily="34" charset="0"/>
                <a:ea typeface="Times New Roman" panose="02020603050405020304" pitchFamily="18" charset="0"/>
                <a:cs typeface="Times New Roman" panose="02020603050405020304" pitchFamily="18" charset="0"/>
              </a:rPr>
              <a:t> the primary</a:t>
            </a:r>
            <a:r>
              <a:rPr lang="en-US" dirty="0">
                <a:latin typeface="Arial Narrow" panose="020B0606020202030204" pitchFamily="34" charset="0"/>
                <a:ea typeface="Times New Roman" panose="02020603050405020304" pitchFamily="18" charset="0"/>
                <a:cs typeface="Times New Roman" panose="02020603050405020304" pitchFamily="18" charset="0"/>
              </a:rPr>
              <a:t> objective for this course. To achieve this objective, you</a:t>
            </a:r>
            <a:r>
              <a:rPr lang="en-US" baseline="0" dirty="0">
                <a:latin typeface="Arial Narrow" panose="020B0606020202030204" pitchFamily="34" charset="0"/>
                <a:ea typeface="Times New Roman" panose="02020603050405020304" pitchFamily="18" charset="0"/>
                <a:cs typeface="Times New Roman" panose="02020603050405020304" pitchFamily="18" charset="0"/>
              </a:rPr>
              <a:t> will participate in various learning activities and realistic case study scenarios that will provide you the opportunity to learn and demonstrate BETW bargaining techniques and strategies.</a:t>
            </a:r>
            <a:endParaRPr lang="en-US" dirty="0">
              <a:latin typeface="Arial Narrow" panose="020B0606020202030204" pitchFamily="34" charset="0"/>
              <a:ea typeface="Calibri" panose="020F0502020204030204" pitchFamily="34" charset="0"/>
              <a:cs typeface="Times New Roman" panose="02020603050405020304" pitchFamily="18" charset="0"/>
            </a:endParaRPr>
          </a:p>
          <a:p>
            <a:endParaRPr lang="en-US" dirty="0">
              <a:latin typeface="Arial Narrow" panose="020B0606020202030204" pitchFamily="34" charset="0"/>
              <a:cs typeface="Times New Roman" panose="02020603050405020304" pitchFamily="18" charset="0"/>
            </a:endParaRPr>
          </a:p>
          <a:p>
            <a:r>
              <a:rPr lang="en-US" b="1" u="sng" dirty="0">
                <a:latin typeface="Arial Narrow" panose="020B0606020202030204" pitchFamily="34" charset="0"/>
                <a:cs typeface="Times New Roman" panose="02020603050405020304" pitchFamily="18" charset="0"/>
              </a:rPr>
              <a:t>Suggested Language:</a:t>
            </a:r>
          </a:p>
          <a:p>
            <a:r>
              <a:rPr lang="en-US" dirty="0">
                <a:latin typeface="Arial Narrow" panose="020B0606020202030204" pitchFamily="34" charset="0"/>
                <a:cs typeface="Times New Roman" panose="02020603050405020304" pitchFamily="18" charset="0"/>
              </a:rPr>
              <a:t>The purpose of this course is to give you a</a:t>
            </a:r>
            <a:r>
              <a:rPr lang="en-US" baseline="0" dirty="0">
                <a:latin typeface="Arial Narrow" panose="020B0606020202030204" pitchFamily="34" charset="0"/>
                <a:cs typeface="Times New Roman" panose="02020603050405020304" pitchFamily="18" charset="0"/>
              </a:rPr>
              <a:t> hands-on opportunity to use </a:t>
            </a:r>
            <a:r>
              <a:rPr lang="en-US" dirty="0">
                <a:latin typeface="Arial Narrow" panose="020B0606020202030204" pitchFamily="34" charset="0"/>
                <a:cs typeface="Times New Roman" panose="02020603050405020304" pitchFamily="18" charset="0"/>
              </a:rPr>
              <a:t>critical negotiation</a:t>
            </a:r>
            <a:r>
              <a:rPr lang="en-US" baseline="0" dirty="0">
                <a:latin typeface="Arial Narrow" panose="020B0606020202030204" pitchFamily="34" charset="0"/>
                <a:cs typeface="Times New Roman" panose="02020603050405020304" pitchFamily="18" charset="0"/>
              </a:rPr>
              <a:t> skills and techniques </a:t>
            </a:r>
            <a:r>
              <a:rPr lang="en-US" dirty="0">
                <a:latin typeface="Arial Narrow" panose="020B0606020202030204" pitchFamily="34" charset="0"/>
                <a:cs typeface="Times New Roman" panose="02020603050405020304" pitchFamily="18" charset="0"/>
              </a:rPr>
              <a:t>that you need to know as you start or continue your journey as a union negotiator within AFGE. As we will discuss in this course, there are a lot of resources out there, particularly on the wonderful world-wide web, for you to access. What is important is that you keep yourself educated and in tune in your role as a Union Officer.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94E84A-7C2E-4E86-94DE-6099610890B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860852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40</a:t>
            </a:fld>
            <a:endParaRPr lang="en-US"/>
          </a:p>
        </p:txBody>
      </p:sp>
    </p:spTree>
    <p:extLst>
      <p:ext uri="{BB962C8B-B14F-4D97-AF65-F5344CB8AC3E}">
        <p14:creationId xmlns:p14="http://schemas.microsoft.com/office/powerpoint/2010/main" val="35973945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41</a:t>
            </a:fld>
            <a:endParaRPr lang="en-US"/>
          </a:p>
        </p:txBody>
      </p:sp>
    </p:spTree>
    <p:extLst>
      <p:ext uri="{BB962C8B-B14F-4D97-AF65-F5344CB8AC3E}">
        <p14:creationId xmlns:p14="http://schemas.microsoft.com/office/powerpoint/2010/main" val="15187898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42</a:t>
            </a:fld>
            <a:endParaRPr lang="en-US"/>
          </a:p>
        </p:txBody>
      </p:sp>
    </p:spTree>
    <p:extLst>
      <p:ext uri="{BB962C8B-B14F-4D97-AF65-F5344CB8AC3E}">
        <p14:creationId xmlns:p14="http://schemas.microsoft.com/office/powerpoint/2010/main" val="36719170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43</a:t>
            </a:fld>
            <a:endParaRPr lang="en-US"/>
          </a:p>
        </p:txBody>
      </p:sp>
    </p:spTree>
    <p:extLst>
      <p:ext uri="{BB962C8B-B14F-4D97-AF65-F5344CB8AC3E}">
        <p14:creationId xmlns:p14="http://schemas.microsoft.com/office/powerpoint/2010/main" val="6474364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44</a:t>
            </a:fld>
            <a:endParaRPr lang="en-US"/>
          </a:p>
        </p:txBody>
      </p:sp>
    </p:spTree>
    <p:extLst>
      <p:ext uri="{BB962C8B-B14F-4D97-AF65-F5344CB8AC3E}">
        <p14:creationId xmlns:p14="http://schemas.microsoft.com/office/powerpoint/2010/main" val="11341176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45</a:t>
            </a:fld>
            <a:endParaRPr lang="en-US"/>
          </a:p>
        </p:txBody>
      </p:sp>
    </p:spTree>
    <p:extLst>
      <p:ext uri="{BB962C8B-B14F-4D97-AF65-F5344CB8AC3E}">
        <p14:creationId xmlns:p14="http://schemas.microsoft.com/office/powerpoint/2010/main" val="939585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46</a:t>
            </a:fld>
            <a:endParaRPr lang="en-US"/>
          </a:p>
        </p:txBody>
      </p:sp>
    </p:spTree>
    <p:extLst>
      <p:ext uri="{BB962C8B-B14F-4D97-AF65-F5344CB8AC3E}">
        <p14:creationId xmlns:p14="http://schemas.microsoft.com/office/powerpoint/2010/main" val="15633696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47</a:t>
            </a:fld>
            <a:endParaRPr lang="en-US"/>
          </a:p>
        </p:txBody>
      </p:sp>
    </p:spTree>
    <p:extLst>
      <p:ext uri="{BB962C8B-B14F-4D97-AF65-F5344CB8AC3E}">
        <p14:creationId xmlns:p14="http://schemas.microsoft.com/office/powerpoint/2010/main" val="3139612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Ensure</a:t>
            </a:r>
            <a:r>
              <a:rPr lang="en-US" sz="1200" baseline="0" dirty="0"/>
              <a:t> that sufficient time is give for ratification. </a:t>
            </a:r>
            <a:endParaRPr lang="en-US" sz="1200" dirty="0"/>
          </a:p>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48</a:t>
            </a:fld>
            <a:endParaRPr lang="en-US"/>
          </a:p>
        </p:txBody>
      </p:sp>
    </p:spTree>
    <p:extLst>
      <p:ext uri="{BB962C8B-B14F-4D97-AF65-F5344CB8AC3E}">
        <p14:creationId xmlns:p14="http://schemas.microsoft.com/office/powerpoint/2010/main" val="33147549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49</a:t>
            </a:fld>
            <a:endParaRPr lang="en-US"/>
          </a:p>
        </p:txBody>
      </p:sp>
    </p:spTree>
    <p:extLst>
      <p:ext uri="{BB962C8B-B14F-4D97-AF65-F5344CB8AC3E}">
        <p14:creationId xmlns:p14="http://schemas.microsoft.com/office/powerpoint/2010/main" val="2720657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457159" algn="l"/>
                <a:tab pos="457159" algn="l"/>
              </a:tabLst>
            </a:pPr>
            <a:r>
              <a:rPr lang="en-US" b="1" u="sng" dirty="0">
                <a:latin typeface="Arial Narrow" panose="020B0606020202030204" pitchFamily="34" charset="0"/>
                <a:ea typeface="Times New Roman" panose="02020603050405020304" pitchFamily="18" charset="0"/>
                <a:cs typeface="Times New Roman" panose="02020603050405020304" pitchFamily="18" charset="0"/>
              </a:rPr>
              <a:t>Suggested Language:</a:t>
            </a:r>
            <a:r>
              <a:rPr lang="en-US" dirty="0">
                <a:latin typeface="Arial Narrow" panose="020B0606020202030204" pitchFamily="34" charset="0"/>
                <a:ea typeface="Times New Roman" panose="02020603050405020304" pitchFamily="18" charset="0"/>
                <a:cs typeface="Times New Roman" panose="02020603050405020304" pitchFamily="18" charset="0"/>
              </a:rPr>
              <a:t> </a:t>
            </a:r>
            <a:r>
              <a:rPr lang="en-US" baseline="0" dirty="0">
                <a:latin typeface="Arial Narrow" panose="020B0606020202030204" pitchFamily="34" charset="0"/>
                <a:ea typeface="Times New Roman" panose="02020603050405020304" pitchFamily="18" charset="0"/>
                <a:cs typeface="Times New Roman" panose="02020603050405020304" pitchFamily="18" charset="0"/>
              </a:rPr>
              <a:t> </a:t>
            </a:r>
            <a:r>
              <a:rPr lang="en-US" dirty="0">
                <a:latin typeface="Arial Narrow" panose="020B0606020202030204" pitchFamily="34" charset="0"/>
                <a:ea typeface="Times New Roman" panose="02020603050405020304" pitchFamily="18" charset="0"/>
                <a:cs typeface="Times New Roman" panose="02020603050405020304" pitchFamily="18" charset="0"/>
              </a:rPr>
              <a:t>Here is</a:t>
            </a:r>
            <a:r>
              <a:rPr lang="en-US" baseline="0" dirty="0">
                <a:latin typeface="Arial Narrow" panose="020B0606020202030204" pitchFamily="34" charset="0"/>
                <a:ea typeface="Times New Roman" panose="02020603050405020304" pitchFamily="18" charset="0"/>
                <a:cs typeface="Times New Roman" panose="02020603050405020304" pitchFamily="18" charset="0"/>
              </a:rPr>
              <a:t> the primary</a:t>
            </a:r>
            <a:r>
              <a:rPr lang="en-US" dirty="0">
                <a:latin typeface="Arial Narrow" panose="020B0606020202030204" pitchFamily="34" charset="0"/>
                <a:ea typeface="Times New Roman" panose="02020603050405020304" pitchFamily="18" charset="0"/>
                <a:cs typeface="Times New Roman" panose="02020603050405020304" pitchFamily="18" charset="0"/>
              </a:rPr>
              <a:t> objective for this course. To achieve this objective, you</a:t>
            </a:r>
            <a:r>
              <a:rPr lang="en-US" baseline="0" dirty="0">
                <a:latin typeface="Arial Narrow" panose="020B0606020202030204" pitchFamily="34" charset="0"/>
                <a:ea typeface="Times New Roman" panose="02020603050405020304" pitchFamily="18" charset="0"/>
                <a:cs typeface="Times New Roman" panose="02020603050405020304" pitchFamily="18" charset="0"/>
              </a:rPr>
              <a:t> will participate in various learning activities and realistic case study scenarios that will provide you the opportunity to learn and demonstrate BETW bargaining techniques and strategies.</a:t>
            </a:r>
            <a:endParaRPr lang="en-US" dirty="0">
              <a:latin typeface="Arial Narrow" panose="020B0606020202030204" pitchFamily="34" charset="0"/>
              <a:ea typeface="Calibri" panose="020F0502020204030204" pitchFamily="34" charset="0"/>
              <a:cs typeface="Times New Roman" panose="02020603050405020304" pitchFamily="18" charset="0"/>
            </a:endParaRPr>
          </a:p>
          <a:p>
            <a:endParaRPr lang="en-US" dirty="0">
              <a:latin typeface="Arial Narrow" panose="020B0606020202030204" pitchFamily="34" charset="0"/>
              <a:cs typeface="Times New Roman" panose="02020603050405020304" pitchFamily="18" charset="0"/>
            </a:endParaRPr>
          </a:p>
          <a:p>
            <a:r>
              <a:rPr lang="en-US" b="1" u="sng" dirty="0">
                <a:latin typeface="Arial Narrow" panose="020B0606020202030204" pitchFamily="34" charset="0"/>
                <a:cs typeface="Times New Roman" panose="02020603050405020304" pitchFamily="18" charset="0"/>
              </a:rPr>
              <a:t>Suggested Language:</a:t>
            </a:r>
          </a:p>
          <a:p>
            <a:r>
              <a:rPr lang="en-US" dirty="0">
                <a:latin typeface="Arial Narrow" panose="020B0606020202030204" pitchFamily="34" charset="0"/>
                <a:cs typeface="Times New Roman" panose="02020603050405020304" pitchFamily="18" charset="0"/>
              </a:rPr>
              <a:t>The purpose of this course is to give you a</a:t>
            </a:r>
            <a:r>
              <a:rPr lang="en-US" baseline="0" dirty="0">
                <a:latin typeface="Arial Narrow" panose="020B0606020202030204" pitchFamily="34" charset="0"/>
                <a:cs typeface="Times New Roman" panose="02020603050405020304" pitchFamily="18" charset="0"/>
              </a:rPr>
              <a:t> hands-on opportunity to use </a:t>
            </a:r>
            <a:r>
              <a:rPr lang="en-US" dirty="0">
                <a:latin typeface="Arial Narrow" panose="020B0606020202030204" pitchFamily="34" charset="0"/>
                <a:cs typeface="Times New Roman" panose="02020603050405020304" pitchFamily="18" charset="0"/>
              </a:rPr>
              <a:t>critical negotiation</a:t>
            </a:r>
            <a:r>
              <a:rPr lang="en-US" baseline="0" dirty="0">
                <a:latin typeface="Arial Narrow" panose="020B0606020202030204" pitchFamily="34" charset="0"/>
                <a:cs typeface="Times New Roman" panose="02020603050405020304" pitchFamily="18" charset="0"/>
              </a:rPr>
              <a:t> skills and techniques </a:t>
            </a:r>
            <a:r>
              <a:rPr lang="en-US" dirty="0">
                <a:latin typeface="Arial Narrow" panose="020B0606020202030204" pitchFamily="34" charset="0"/>
                <a:cs typeface="Times New Roman" panose="02020603050405020304" pitchFamily="18" charset="0"/>
              </a:rPr>
              <a:t>that you need to know as you start or continue your journey as a union negotiator within AFGE. As we will discuss in this course, there are a lot of resources out there, particularly on the wonderful world-wide web, for you to access. What is important is that you keep yourself educated and in tune in your role as a Union Officer.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94E84A-7C2E-4E86-94DE-6099610890B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883156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0" lvl="1" indent="-457200">
              <a:buFont typeface="+mj-lt"/>
              <a:buAutoNum type="arabicParenR"/>
            </a:pPr>
            <a:r>
              <a:rPr lang="en-US" dirty="0"/>
              <a:t>Review past negotiations (CBA, MOUs, LSAs) with same or related parties (including other Components of DHS); identify management’s position on key issues, as well as Union gains and worthwhile language; review of recent settlements with Agency and impact on contract and issue development</a:t>
            </a:r>
          </a:p>
          <a:p>
            <a:pPr marL="857250" lvl="1" indent="-457200">
              <a:buFont typeface="+mj-lt"/>
              <a:buAutoNum type="arabicParenR"/>
            </a:pPr>
            <a:r>
              <a:rPr lang="en-US" dirty="0"/>
              <a:t>Identify relevant contract language, grievances and arbitrations, past practice, and issues that have risen during life of previous contract; common goals of parties</a:t>
            </a:r>
          </a:p>
          <a:p>
            <a:pPr marL="857250" lvl="1" indent="-457200">
              <a:buFont typeface="+mj-lt"/>
              <a:buAutoNum type="arabicParenR"/>
            </a:pPr>
            <a:r>
              <a:rPr lang="en-US" dirty="0"/>
              <a:t>Identify mgmt. strengths and vulnerabilities, i.e.,  legal, legislative &amp; regulatory, political &amp; community relations; key management players and their roles, authority, personality and negotiating style; mgmt. strategies at the bargaining table, in other forums (filing ULPs, etc.) communicating with employees and the public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Pre-drafted arguments to various doctrines (compelling need, management rights, permissive subjects, others?)</a:t>
            </a:r>
          </a:p>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50</a:t>
            </a:fld>
            <a:endParaRPr lang="en-US"/>
          </a:p>
        </p:txBody>
      </p:sp>
    </p:spTree>
    <p:extLst>
      <p:ext uri="{BB962C8B-B14F-4D97-AF65-F5344CB8AC3E}">
        <p14:creationId xmlns:p14="http://schemas.microsoft.com/office/powerpoint/2010/main" val="36957868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Pre-drafted arguments to various doctrines (compelling need, management rights, permissive subjects, others?)</a:t>
            </a:r>
          </a:p>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51</a:t>
            </a:fld>
            <a:endParaRPr lang="en-US"/>
          </a:p>
        </p:txBody>
      </p:sp>
    </p:spTree>
    <p:extLst>
      <p:ext uri="{BB962C8B-B14F-4D97-AF65-F5344CB8AC3E}">
        <p14:creationId xmlns:p14="http://schemas.microsoft.com/office/powerpoint/2010/main" val="30574645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52</a:t>
            </a:fld>
            <a:endParaRPr lang="en-US"/>
          </a:p>
        </p:txBody>
      </p:sp>
    </p:spTree>
    <p:extLst>
      <p:ext uri="{BB962C8B-B14F-4D97-AF65-F5344CB8AC3E}">
        <p14:creationId xmlns:p14="http://schemas.microsoft.com/office/powerpoint/2010/main" val="42502774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53</a:t>
            </a:fld>
            <a:endParaRPr lang="en-US"/>
          </a:p>
        </p:txBody>
      </p:sp>
    </p:spTree>
    <p:extLst>
      <p:ext uri="{BB962C8B-B14F-4D97-AF65-F5344CB8AC3E}">
        <p14:creationId xmlns:p14="http://schemas.microsoft.com/office/powerpoint/2010/main" val="15178480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Determine what are actual bargaining Issues as </a:t>
            </a:r>
            <a:r>
              <a:rPr lang="en-US" dirty="0"/>
              <a:t>opposed to </a:t>
            </a:r>
            <a:r>
              <a:rPr lang="en-US" sz="1200" dirty="0"/>
              <a:t>concerns or suggestions that cannot be bargained.</a:t>
            </a:r>
          </a:p>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54</a:t>
            </a:fld>
            <a:endParaRPr lang="en-US"/>
          </a:p>
        </p:txBody>
      </p:sp>
    </p:spTree>
    <p:extLst>
      <p:ext uri="{BB962C8B-B14F-4D97-AF65-F5344CB8AC3E}">
        <p14:creationId xmlns:p14="http://schemas.microsoft.com/office/powerpoint/2010/main" val="11920069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55</a:t>
            </a:fld>
            <a:endParaRPr lang="en-US"/>
          </a:p>
        </p:txBody>
      </p:sp>
    </p:spTree>
    <p:extLst>
      <p:ext uri="{BB962C8B-B14F-4D97-AF65-F5344CB8AC3E}">
        <p14:creationId xmlns:p14="http://schemas.microsoft.com/office/powerpoint/2010/main" val="14540256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56</a:t>
            </a:fld>
            <a:endParaRPr lang="en-US"/>
          </a:p>
        </p:txBody>
      </p:sp>
    </p:spTree>
    <p:extLst>
      <p:ext uri="{BB962C8B-B14F-4D97-AF65-F5344CB8AC3E}">
        <p14:creationId xmlns:p14="http://schemas.microsoft.com/office/powerpoint/2010/main" val="26729233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57</a:t>
            </a:fld>
            <a:endParaRPr lang="en-US"/>
          </a:p>
        </p:txBody>
      </p:sp>
    </p:spTree>
    <p:extLst>
      <p:ext uri="{BB962C8B-B14F-4D97-AF65-F5344CB8AC3E}">
        <p14:creationId xmlns:p14="http://schemas.microsoft.com/office/powerpoint/2010/main" val="33665051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58</a:t>
            </a:fld>
            <a:endParaRPr lang="en-US"/>
          </a:p>
        </p:txBody>
      </p:sp>
    </p:spTree>
    <p:extLst>
      <p:ext uri="{BB962C8B-B14F-4D97-AF65-F5344CB8AC3E}">
        <p14:creationId xmlns:p14="http://schemas.microsoft.com/office/powerpoint/2010/main" val="1413291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59</a:t>
            </a:fld>
            <a:endParaRPr lang="en-US"/>
          </a:p>
        </p:txBody>
      </p:sp>
    </p:spTree>
    <p:extLst>
      <p:ext uri="{BB962C8B-B14F-4D97-AF65-F5344CB8AC3E}">
        <p14:creationId xmlns:p14="http://schemas.microsoft.com/office/powerpoint/2010/main" val="215305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94E84A-7C2E-4E86-94DE-6099610890B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243145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60</a:t>
            </a:fld>
            <a:endParaRPr lang="en-US"/>
          </a:p>
        </p:txBody>
      </p:sp>
    </p:spTree>
    <p:extLst>
      <p:ext uri="{BB962C8B-B14F-4D97-AF65-F5344CB8AC3E}">
        <p14:creationId xmlns:p14="http://schemas.microsoft.com/office/powerpoint/2010/main" val="19828747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61</a:t>
            </a:fld>
            <a:endParaRPr lang="en-US"/>
          </a:p>
        </p:txBody>
      </p:sp>
    </p:spTree>
    <p:extLst>
      <p:ext uri="{BB962C8B-B14F-4D97-AF65-F5344CB8AC3E}">
        <p14:creationId xmlns:p14="http://schemas.microsoft.com/office/powerpoint/2010/main" val="9836893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Leverage at the table- it is easier to justify a demand when the bargaining unit is vocal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bargaining unit will have ownership of the process- they will have more input, and know that they have a voice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bargaining unit will feel ownership of the process- when bargaining is over, they will have been in the trenches for the fight, and understand what the bargaining team could and could not get at the table.</a:t>
            </a:r>
          </a:p>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62</a:t>
            </a:fld>
            <a:endParaRPr lang="en-US"/>
          </a:p>
        </p:txBody>
      </p:sp>
    </p:spTree>
    <p:extLst>
      <p:ext uri="{BB962C8B-B14F-4D97-AF65-F5344CB8AC3E}">
        <p14:creationId xmlns:p14="http://schemas.microsoft.com/office/powerpoint/2010/main" val="42573772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bargaining unit will have ownership of the contract- the contract will be easier to ratify because the BU fought to make it happen.</a:t>
            </a:r>
          </a:p>
          <a:p>
            <a:r>
              <a:rPr lang="en-US" dirty="0"/>
              <a:t>The bargaining unit will feel ownership of the contract - changes how the BU is oriented towards the process and the rights they get, and will understand the relationship between activism, gains at the table, and rights at work.</a:t>
            </a:r>
          </a:p>
          <a:p>
            <a:r>
              <a:rPr lang="en-US" dirty="0"/>
              <a:t>Workplace action builds power at the table, but also as an organizing tool.</a:t>
            </a:r>
          </a:p>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63</a:t>
            </a:fld>
            <a:endParaRPr lang="en-US"/>
          </a:p>
        </p:txBody>
      </p:sp>
    </p:spTree>
    <p:extLst>
      <p:ext uri="{BB962C8B-B14F-4D97-AF65-F5344CB8AC3E}">
        <p14:creationId xmlns:p14="http://schemas.microsoft.com/office/powerpoint/2010/main" val="8406406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64</a:t>
            </a:fld>
            <a:endParaRPr lang="en-US"/>
          </a:p>
        </p:txBody>
      </p:sp>
    </p:spTree>
    <p:extLst>
      <p:ext uri="{BB962C8B-B14F-4D97-AF65-F5344CB8AC3E}">
        <p14:creationId xmlns:p14="http://schemas.microsoft.com/office/powerpoint/2010/main" val="34743863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rPr>
              <a:t>Make the union and negotiations visible in the workplace</a:t>
            </a:r>
          </a:p>
          <a:p>
            <a:r>
              <a:rPr lang="en-US" kern="1200" dirty="0">
                <a:solidFill>
                  <a:schemeClr val="tx1"/>
                </a:solidFill>
              </a:rPr>
              <a:t>PRACTICE and SHARE SSMS (“stupid stuff management says”)</a:t>
            </a:r>
          </a:p>
          <a:p>
            <a:r>
              <a:rPr lang="en-US" kern="1200" dirty="0">
                <a:solidFill>
                  <a:schemeClr val="tx1"/>
                </a:solidFill>
              </a:rPr>
              <a:t>Use </a:t>
            </a:r>
            <a:r>
              <a:rPr lang="en-US" dirty="0"/>
              <a:t>Council/Local</a:t>
            </a:r>
            <a:r>
              <a:rPr lang="en-US" kern="1200" dirty="0">
                <a:solidFill>
                  <a:schemeClr val="tx1"/>
                </a:solidFill>
              </a:rPr>
              <a:t> MAPPING to identify WORKPLACE ACTIONS</a:t>
            </a:r>
          </a:p>
          <a:p>
            <a:pPr lvl="1"/>
            <a:r>
              <a:rPr lang="en-US" kern="1200" dirty="0">
                <a:solidFill>
                  <a:schemeClr val="tx1"/>
                </a:solidFill>
              </a:rPr>
              <a:t>Where you can depend on workplace actions</a:t>
            </a:r>
          </a:p>
          <a:p>
            <a:pPr lvl="1"/>
            <a:r>
              <a:rPr lang="en-US" kern="1200" dirty="0">
                <a:solidFill>
                  <a:schemeClr val="tx1"/>
                </a:solidFill>
              </a:rPr>
              <a:t>Where you need to organize around negotiations</a:t>
            </a:r>
          </a:p>
          <a:p>
            <a:pPr lvl="1"/>
            <a:r>
              <a:rPr lang="en-US" kern="1200" dirty="0">
                <a:solidFill>
                  <a:schemeClr val="tx1"/>
                </a:solidFill>
              </a:rPr>
              <a:t>Where specific issues are of importance to employees</a:t>
            </a:r>
          </a:p>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65</a:t>
            </a:fld>
            <a:endParaRPr lang="en-US"/>
          </a:p>
        </p:txBody>
      </p:sp>
    </p:spTree>
    <p:extLst>
      <p:ext uri="{BB962C8B-B14F-4D97-AF65-F5344CB8AC3E}">
        <p14:creationId xmlns:p14="http://schemas.microsoft.com/office/powerpoint/2010/main" val="21359854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66</a:t>
            </a:fld>
            <a:endParaRPr lang="en-US"/>
          </a:p>
        </p:txBody>
      </p:sp>
    </p:spTree>
    <p:extLst>
      <p:ext uri="{BB962C8B-B14F-4D97-AF65-F5344CB8AC3E}">
        <p14:creationId xmlns:p14="http://schemas.microsoft.com/office/powerpoint/2010/main" val="38498911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67</a:t>
            </a:fld>
            <a:endParaRPr lang="en-US"/>
          </a:p>
        </p:txBody>
      </p:sp>
    </p:spTree>
    <p:extLst>
      <p:ext uri="{BB962C8B-B14F-4D97-AF65-F5344CB8AC3E}">
        <p14:creationId xmlns:p14="http://schemas.microsoft.com/office/powerpoint/2010/main" val="39972054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68</a:t>
            </a:fld>
            <a:endParaRPr lang="en-US"/>
          </a:p>
        </p:txBody>
      </p:sp>
    </p:spTree>
    <p:extLst>
      <p:ext uri="{BB962C8B-B14F-4D97-AF65-F5344CB8AC3E}">
        <p14:creationId xmlns:p14="http://schemas.microsoft.com/office/powerpoint/2010/main" val="40447277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69</a:t>
            </a:fld>
            <a:endParaRPr lang="en-US"/>
          </a:p>
        </p:txBody>
      </p:sp>
    </p:spTree>
    <p:extLst>
      <p:ext uri="{BB962C8B-B14F-4D97-AF65-F5344CB8AC3E}">
        <p14:creationId xmlns:p14="http://schemas.microsoft.com/office/powerpoint/2010/main" val="3011471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For this course, the terms negotiation and bargaining are synonymous</a:t>
            </a:r>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7</a:t>
            </a:fld>
            <a:endParaRPr lang="en-US" dirty="0"/>
          </a:p>
        </p:txBody>
      </p:sp>
    </p:spTree>
    <p:extLst>
      <p:ext uri="{BB962C8B-B14F-4D97-AF65-F5344CB8AC3E}">
        <p14:creationId xmlns:p14="http://schemas.microsoft.com/office/powerpoint/2010/main" val="36256542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70</a:t>
            </a:fld>
            <a:endParaRPr lang="en-US"/>
          </a:p>
        </p:txBody>
      </p:sp>
    </p:spTree>
    <p:extLst>
      <p:ext uri="{BB962C8B-B14F-4D97-AF65-F5344CB8AC3E}">
        <p14:creationId xmlns:p14="http://schemas.microsoft.com/office/powerpoint/2010/main" val="35529522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94E84A-7C2E-4E86-94DE-6099610890B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919708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72</a:t>
            </a:fld>
            <a:endParaRPr lang="en-US"/>
          </a:p>
        </p:txBody>
      </p:sp>
    </p:spTree>
    <p:extLst>
      <p:ext uri="{BB962C8B-B14F-4D97-AF65-F5344CB8AC3E}">
        <p14:creationId xmlns:p14="http://schemas.microsoft.com/office/powerpoint/2010/main" val="22458341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73</a:t>
            </a:fld>
            <a:endParaRPr lang="en-US"/>
          </a:p>
        </p:txBody>
      </p:sp>
    </p:spTree>
    <p:extLst>
      <p:ext uri="{BB962C8B-B14F-4D97-AF65-F5344CB8AC3E}">
        <p14:creationId xmlns:p14="http://schemas.microsoft.com/office/powerpoint/2010/main" val="9305687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74</a:t>
            </a:fld>
            <a:endParaRPr lang="en-US"/>
          </a:p>
        </p:txBody>
      </p:sp>
    </p:spTree>
    <p:extLst>
      <p:ext uri="{BB962C8B-B14F-4D97-AF65-F5344CB8AC3E}">
        <p14:creationId xmlns:p14="http://schemas.microsoft.com/office/powerpoint/2010/main" val="2896750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8</a:t>
            </a:fld>
            <a:endParaRPr lang="en-US" dirty="0"/>
          </a:p>
        </p:txBody>
      </p:sp>
    </p:spTree>
    <p:extLst>
      <p:ext uri="{BB962C8B-B14F-4D97-AF65-F5344CB8AC3E}">
        <p14:creationId xmlns:p14="http://schemas.microsoft.com/office/powerpoint/2010/main" val="33233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9</a:t>
            </a:fld>
            <a:endParaRPr lang="en-US" dirty="0"/>
          </a:p>
        </p:txBody>
      </p:sp>
    </p:spTree>
    <p:extLst>
      <p:ext uri="{BB962C8B-B14F-4D97-AF65-F5344CB8AC3E}">
        <p14:creationId xmlns:p14="http://schemas.microsoft.com/office/powerpoint/2010/main" val="1575332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9BB4A8-DF3F-4CFD-AD8E-D293E8E61D31}" type="datetime1">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379678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DE9365-7D44-4ACD-96FE-E6A5E8EBF8C5}" type="datetime1">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3541009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6DD486-2775-436E-8E80-664D91108C54}" type="datetime1">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3150995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24131BB-ABEC-48B8-B2A1-E90FCBF712CC}" type="datetime1">
              <a:rPr lang="en-US" smtClean="0">
                <a:solidFill>
                  <a:prstClr val="black">
                    <a:tint val="75000"/>
                  </a:prstClr>
                </a:solidFill>
              </a:rPr>
              <a:t>7/13/2017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4A965F9-4768-45F5-BC89-C2E667E83A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765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40394D4-5465-4D1D-8FA2-0ABF3C075C04}" type="datetime1">
              <a:rPr lang="en-US" smtClean="0">
                <a:solidFill>
                  <a:prstClr val="black">
                    <a:tint val="75000"/>
                  </a:prstClr>
                </a:solidFill>
              </a:rPr>
              <a:t>7/13/2017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39AB06-BC32-4E96-9DC5-AEAEFDE32A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84451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9F7868-A346-46FE-9CA1-46922DDFBE0F}" type="datetime1">
              <a:rPr lang="en-US" smtClean="0">
                <a:solidFill>
                  <a:prstClr val="black">
                    <a:tint val="75000"/>
                  </a:prstClr>
                </a:solidFill>
              </a:rPr>
              <a:t>7/13/2017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FD60C01-830E-4B55-9AF8-E6EC90ECCA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98359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C577BC2-6D82-4E32-BDDE-96A3F950A345}" type="datetime1">
              <a:rPr lang="en-US" smtClean="0">
                <a:solidFill>
                  <a:prstClr val="black">
                    <a:tint val="75000"/>
                  </a:prstClr>
                </a:solidFill>
              </a:rPr>
              <a:t>7/13/2017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6D6D52-623E-4DC4-BEE7-9AA2D0D35E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9927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AFA6F07-04AE-4EB7-A197-1975B4093FB4}" type="datetime1">
              <a:rPr lang="en-US" smtClean="0">
                <a:solidFill>
                  <a:prstClr val="black">
                    <a:tint val="75000"/>
                  </a:prstClr>
                </a:solidFill>
              </a:rPr>
              <a:t>7/13/2017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5EAA55B-40EF-4725-B935-1BE195500D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664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980E70-180C-4F5E-9253-C34F89923403}" type="datetime1">
              <a:rPr lang="en-US" smtClean="0">
                <a:solidFill>
                  <a:prstClr val="black">
                    <a:tint val="75000"/>
                  </a:prstClr>
                </a:solidFill>
              </a:rPr>
              <a:t>7/13/2017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D9505F-8051-42A6-A8EE-5DA6DD4B0D4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416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1F00FC-2AC2-403D-A27D-066FAB223FF4}" type="datetime1">
              <a:rPr lang="en-US" smtClean="0">
                <a:solidFill>
                  <a:prstClr val="black">
                    <a:tint val="75000"/>
                  </a:prstClr>
                </a:solidFill>
              </a:rPr>
              <a:t>7/13/2017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836ADC6-6C62-4A71-A3EE-01F2793149A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735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FCBE129-F288-403C-BA4C-04001F2ED57A}" type="datetime1">
              <a:rPr lang="en-US" smtClean="0">
                <a:solidFill>
                  <a:prstClr val="black">
                    <a:tint val="75000"/>
                  </a:prstClr>
                </a:solidFill>
              </a:rPr>
              <a:t>7/13/2017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DD267C5-8A41-46BF-90FB-66551EB97F0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5074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86375-8EDB-4DFF-81F4-5EC06D041AA4}" type="datetime1">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286245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19EBDD0-B77B-452A-A921-BD6C69D3A4EC}" type="datetime1">
              <a:rPr lang="en-US" smtClean="0">
                <a:solidFill>
                  <a:prstClr val="black">
                    <a:tint val="75000"/>
                  </a:prstClr>
                </a:solidFill>
              </a:rPr>
              <a:t>7/13/2017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9FEE768-DE9E-41A1-9148-CE72E1F58F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5184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52E0172-9964-426B-86A0-D4907F0FE54D}" type="datetime1">
              <a:rPr lang="en-US" smtClean="0">
                <a:solidFill>
                  <a:prstClr val="black">
                    <a:tint val="75000"/>
                  </a:prstClr>
                </a:solidFill>
              </a:rPr>
              <a:t>7/13/2017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4C6538-99A6-40A9-B72B-44FCA6E715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6554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BAA6082-7896-4E9F-AA39-B3BCAED886B1}" type="datetime1">
              <a:rPr lang="en-US" smtClean="0">
                <a:solidFill>
                  <a:prstClr val="black">
                    <a:tint val="75000"/>
                  </a:prstClr>
                </a:solidFill>
              </a:rPr>
              <a:t>7/13/2017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A985BC4-68F4-4AF9-BAF8-D23CBFADDE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1576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405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507067" y="4050835"/>
            <a:ext cx="7766936"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254310F2-678C-4FB7-AD8C-AB2854A69B31}" type="datetime1">
              <a:rPr lang="en-US" smtClean="0">
                <a:solidFill>
                  <a:prstClr val="white">
                    <a:tint val="75000"/>
                  </a:prstClr>
                </a:solidFill>
              </a:rPr>
              <a:t>7/13/2017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430019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mj-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6570F4-CC83-48DE-A0A3-50FB6E211F83}" type="datetime1">
              <a:rPr lang="en-US" smtClean="0">
                <a:solidFill>
                  <a:prstClr val="white">
                    <a:tint val="75000"/>
                  </a:prstClr>
                </a:solidFill>
              </a:rPr>
              <a:t>7/13/2017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pic>
        <p:nvPicPr>
          <p:cNvPr id="7" name="Picture 6"/>
          <p:cNvPicPr>
            <a:picLocks noChangeAspect="1"/>
          </p:cNvPicPr>
          <p:nvPr userDrawn="1"/>
        </p:nvPicPr>
        <p:blipFill>
          <a:blip r:embed="rId2"/>
          <a:stretch>
            <a:fillRect/>
          </a:stretch>
        </p:blipFill>
        <p:spPr>
          <a:xfrm>
            <a:off x="10261558" y="4355689"/>
            <a:ext cx="1884559" cy="2497394"/>
          </a:xfrm>
          <a:prstGeom prst="trapezoi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836959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9"/>
            <a:ext cx="8596668"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1D3836-C454-4DAC-91DB-2738CEFAF13C}" type="datetime1">
              <a:rPr lang="en-US" smtClean="0">
                <a:solidFill>
                  <a:prstClr val="white">
                    <a:tint val="75000"/>
                  </a:prstClr>
                </a:solidFill>
              </a:rPr>
              <a:t>7/13/2017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093399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8D3910-9543-4EEC-9D6C-4935E345638F}" type="datetime1">
              <a:rPr lang="en-US" smtClean="0">
                <a:solidFill>
                  <a:prstClr val="white">
                    <a:tint val="75000"/>
                  </a:prstClr>
                </a:solidFill>
              </a:rPr>
              <a:t>7/13/2017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101871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75746" y="2737247"/>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088385" y="2737247"/>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1DB36F-7247-40E4-B21B-097E854C368C}" type="datetime1">
              <a:rPr lang="en-US" smtClean="0">
                <a:solidFill>
                  <a:prstClr val="white">
                    <a:tint val="75000"/>
                  </a:prstClr>
                </a:solidFill>
              </a:rPr>
              <a:t>7/13/2017</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241964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0A829A9-EBB2-4B39-A81B-0A188B31DA6A}" type="datetime1">
              <a:rPr lang="en-US" smtClean="0">
                <a:solidFill>
                  <a:prstClr val="white">
                    <a:tint val="75000"/>
                  </a:prstClr>
                </a:solidFill>
              </a:rPr>
              <a:t>7/13/2017</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2390074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A09D20-70CC-4F4A-B630-A38D7C98047E}" type="datetime1">
              <a:rPr lang="en-US" smtClean="0">
                <a:solidFill>
                  <a:prstClr val="white">
                    <a:tint val="75000"/>
                  </a:prstClr>
                </a:solidFill>
              </a:rPr>
              <a:t>7/13/2017</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857777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D8F3B1-56DC-480C-B468-40A538440716}" type="datetime1">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7788813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4760462" y="514926"/>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69"/>
            <a:ext cx="3854528"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96099FA-F35E-4A44-A934-C505464E43D5}" type="datetime1">
              <a:rPr lang="en-US" smtClean="0">
                <a:solidFill>
                  <a:prstClr val="white">
                    <a:tint val="75000"/>
                  </a:prstClr>
                </a:solidFill>
              </a:rPr>
              <a:t>7/13/2017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pic>
        <p:nvPicPr>
          <p:cNvPr id="8" name="Picture 7"/>
          <p:cNvPicPr>
            <a:picLocks noChangeAspect="1"/>
          </p:cNvPicPr>
          <p:nvPr userDrawn="1"/>
        </p:nvPicPr>
        <p:blipFill>
          <a:blip r:embed="rId2"/>
          <a:stretch>
            <a:fillRect/>
          </a:stretch>
        </p:blipFill>
        <p:spPr>
          <a:xfrm>
            <a:off x="5644858" y="2962617"/>
            <a:ext cx="902287" cy="93276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5857" t="3746" r="7406" b="4564"/>
          <a:stretch/>
        </p:blipFill>
        <p:spPr>
          <a:xfrm>
            <a:off x="11099797" y="5791202"/>
            <a:ext cx="901704" cy="931199"/>
          </a:xfrm>
          <a:prstGeom prst="ellipse">
            <a:avLst/>
          </a:prstGeom>
        </p:spPr>
      </p:pic>
    </p:spTree>
    <p:extLst>
      <p:ext uri="{BB962C8B-B14F-4D97-AF65-F5344CB8AC3E}">
        <p14:creationId xmlns:p14="http://schemas.microsoft.com/office/powerpoint/2010/main" val="2636851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677335" y="5367338"/>
            <a:ext cx="8596667"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CE9CBC3-7B2D-4393-958E-A23ED5F9FCCA}" type="datetime1">
              <a:rPr lang="en-US" smtClean="0">
                <a:solidFill>
                  <a:prstClr val="white">
                    <a:tint val="75000"/>
                  </a:prstClr>
                </a:solidFill>
              </a:rPr>
              <a:t>7/13/2017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211428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9EDD36-BC8F-4A84-831D-89BE85F62E06}" type="datetime1">
              <a:rPr lang="en-US" smtClean="0">
                <a:solidFill>
                  <a:prstClr val="white">
                    <a:tint val="75000"/>
                  </a:prstClr>
                </a:solidFill>
              </a:rPr>
              <a:t>7/13/2017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1951762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D89D17-A84D-4657-9CD8-03B7A95A2AB2}" type="datetime1">
              <a:rPr lang="en-US" smtClean="0">
                <a:solidFill>
                  <a:prstClr val="white">
                    <a:tint val="75000"/>
                  </a:prstClr>
                </a:solidFill>
              </a:rPr>
              <a:t>7/13/2017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
        <p:nvSpPr>
          <p:cNvPr id="20" name="TextBox 19"/>
          <p:cNvSpPr txBox="1"/>
          <p:nvPr/>
        </p:nvSpPr>
        <p:spPr>
          <a:xfrm>
            <a:off x="541871" y="790378"/>
            <a:ext cx="609600" cy="584776"/>
          </a:xfrm>
          <a:prstGeom prst="rect">
            <a:avLst/>
          </a:prstGeom>
        </p:spPr>
        <p:txBody>
          <a:bodyPr vert="horz" lIns="68580" tIns="34290" rIns="68580" bIns="34290" rtlCol="0" anchor="ctr">
            <a:noAutofit/>
          </a:bodyPr>
          <a:lstStyle/>
          <a:p>
            <a:r>
              <a:rPr lang="en-US" sz="6000" dirty="0">
                <a:ln w="3175" cmpd="sng">
                  <a:noFill/>
                </a:ln>
                <a:solidFill>
                  <a:srgbClr val="FF0000"/>
                </a:solidFill>
                <a:latin typeface="Arial"/>
              </a:rPr>
              <a:t>“</a:t>
            </a:r>
          </a:p>
        </p:txBody>
      </p:sp>
      <p:sp>
        <p:nvSpPr>
          <p:cNvPr id="22" name="TextBox 21"/>
          <p:cNvSpPr txBox="1"/>
          <p:nvPr/>
        </p:nvSpPr>
        <p:spPr>
          <a:xfrm>
            <a:off x="8893011" y="2886556"/>
            <a:ext cx="609600" cy="584776"/>
          </a:xfrm>
          <a:prstGeom prst="rect">
            <a:avLst/>
          </a:prstGeom>
        </p:spPr>
        <p:txBody>
          <a:bodyPr vert="horz" lIns="68580" tIns="34290" rIns="68580" bIns="34290" rtlCol="0" anchor="ctr">
            <a:noAutofit/>
          </a:bodyPr>
          <a:lstStyle/>
          <a:p>
            <a:r>
              <a:rPr lang="en-US" sz="6000" dirty="0">
                <a:ln w="3175" cmpd="sng">
                  <a:noFill/>
                </a:ln>
                <a:solidFill>
                  <a:srgbClr val="FF0000"/>
                </a:solidFill>
                <a:latin typeface="Arial"/>
              </a:rPr>
              <a:t>”</a:t>
            </a:r>
          </a:p>
        </p:txBody>
      </p:sp>
    </p:spTree>
    <p:extLst>
      <p:ext uri="{BB962C8B-B14F-4D97-AF65-F5344CB8AC3E}">
        <p14:creationId xmlns:p14="http://schemas.microsoft.com/office/powerpoint/2010/main" val="36572784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9C2C23-27F3-4927-928E-41C9306F80B5}" type="datetime1">
              <a:rPr lang="en-US" smtClean="0">
                <a:solidFill>
                  <a:prstClr val="white">
                    <a:tint val="75000"/>
                  </a:prstClr>
                </a:solidFill>
              </a:rPr>
              <a:t>7/13/2017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081599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760973-EA5A-4400-8B3E-A848795DF1E6}" type="datetime1">
              <a:rPr lang="en-US" smtClean="0">
                <a:solidFill>
                  <a:prstClr val="white">
                    <a:tint val="75000"/>
                  </a:prstClr>
                </a:solidFill>
              </a:rPr>
              <a:t>7/13/2017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
        <p:nvSpPr>
          <p:cNvPr id="24" name="TextBox 23"/>
          <p:cNvSpPr txBox="1"/>
          <p:nvPr/>
        </p:nvSpPr>
        <p:spPr>
          <a:xfrm>
            <a:off x="541871" y="790378"/>
            <a:ext cx="609600" cy="584776"/>
          </a:xfrm>
          <a:prstGeom prst="rect">
            <a:avLst/>
          </a:prstGeom>
        </p:spPr>
        <p:txBody>
          <a:bodyPr vert="horz" lIns="68580" tIns="34290" rIns="68580" bIns="34290" rtlCol="0" anchor="ctr">
            <a:noAutofit/>
          </a:bodyPr>
          <a:lstStyle/>
          <a:p>
            <a:r>
              <a:rPr lang="en-US" sz="6000" dirty="0">
                <a:ln w="3175" cmpd="sng">
                  <a:noFill/>
                </a:ln>
                <a:solidFill>
                  <a:srgbClr val="FF0000"/>
                </a:solidFill>
                <a:latin typeface="Arial"/>
              </a:rPr>
              <a:t>“</a:t>
            </a:r>
          </a:p>
        </p:txBody>
      </p:sp>
      <p:sp>
        <p:nvSpPr>
          <p:cNvPr id="25" name="TextBox 24"/>
          <p:cNvSpPr txBox="1"/>
          <p:nvPr/>
        </p:nvSpPr>
        <p:spPr>
          <a:xfrm>
            <a:off x="8893011" y="2886556"/>
            <a:ext cx="609600" cy="584776"/>
          </a:xfrm>
          <a:prstGeom prst="rect">
            <a:avLst/>
          </a:prstGeom>
        </p:spPr>
        <p:txBody>
          <a:bodyPr vert="horz" lIns="68580" tIns="34290" rIns="68580" bIns="34290" rtlCol="0" anchor="ctr">
            <a:noAutofit/>
          </a:bodyPr>
          <a:lstStyle/>
          <a:p>
            <a:r>
              <a:rPr lang="en-US" sz="6000" dirty="0">
                <a:ln w="3175" cmpd="sng">
                  <a:noFill/>
                </a:ln>
                <a:solidFill>
                  <a:srgbClr val="FF0000"/>
                </a:solidFill>
                <a:latin typeface="Arial"/>
              </a:rPr>
              <a:t>”</a:t>
            </a:r>
          </a:p>
        </p:txBody>
      </p:sp>
    </p:spTree>
    <p:extLst>
      <p:ext uri="{BB962C8B-B14F-4D97-AF65-F5344CB8AC3E}">
        <p14:creationId xmlns:p14="http://schemas.microsoft.com/office/powerpoint/2010/main" val="34481917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13B1F1-83FD-4BFD-95B4-E0E69254B3E8}" type="datetime1">
              <a:rPr lang="en-US" smtClean="0">
                <a:solidFill>
                  <a:prstClr val="white">
                    <a:tint val="75000"/>
                  </a:prstClr>
                </a:solidFill>
              </a:rPr>
              <a:t>7/13/2017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751538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0DB20-4BF6-435C-9BD7-49DC822A1F0C}" type="datetime1">
              <a:rPr lang="en-US" smtClean="0">
                <a:solidFill>
                  <a:prstClr val="white">
                    <a:tint val="75000"/>
                  </a:prstClr>
                </a:solidFill>
              </a:rPr>
              <a:t>7/13/2017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1504046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1"/>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1"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07C6F9-FD06-4904-9559-2C6F609B0C40}" type="datetime1">
              <a:rPr lang="en-US" smtClean="0">
                <a:solidFill>
                  <a:prstClr val="white">
                    <a:tint val="75000"/>
                  </a:prstClr>
                </a:solidFill>
              </a:rPr>
              <a:t>7/13/2017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6903131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Text Placeholder 2"/>
          <p:cNvSpPr>
            <a:spLocks noGrp="1"/>
          </p:cNvSpPr>
          <p:nvPr>
            <p:ph type="body"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1658CC2-E40A-4D77-96C8-3DF5DDAE2EA6}" type="datetime1">
              <a:rPr lang="en-US" smtClean="0">
                <a:solidFill>
                  <a:prstClr val="white">
                    <a:tint val="75000"/>
                  </a:prstClr>
                </a:solidFill>
              </a:rPr>
              <a:t>7/13/2017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291690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95132C-BAD5-4569-89BC-54921F44720F}" type="datetime1">
              <a:rPr lang="en-US" smtClean="0"/>
              <a:t>7/13/2017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2298542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FC17A1-017E-4692-BABE-38C139369A1D}" type="datetime1">
              <a:rPr lang="en-US" smtClean="0"/>
              <a:t>7/13/2017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1404604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62896A-B836-46A5-875B-0E26F3F835A0}" type="datetime1">
              <a:rPr lang="en-US" smtClean="0"/>
              <a:t>7/13/2017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2066087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D04101-5A7C-4D78-8821-D9FC17108A32}" type="datetime1">
              <a:rPr lang="en-US" smtClean="0"/>
              <a:t>7/13/2017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2679422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C9AEDD-3FD7-4D73-8A4F-4C2DF15EFBC8}" type="datetime1">
              <a:rPr lang="en-US" smtClean="0"/>
              <a:t>7/13/2017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3981499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E571AB-3F98-4F94-94E8-D365794951BE}" type="datetime1">
              <a:rPr lang="en-US" smtClean="0"/>
              <a:t>7/13/2017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2542062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CFBD14-FDC5-4235-8C1B-6D43748675EE}" type="datetime1">
              <a:rPr lang="en-US" smtClean="0"/>
              <a:t>7/13/2017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57F36-6D23-4C39-A2C3-D58391D75D53}" type="slidenum">
              <a:rPr lang="en-US" smtClean="0"/>
              <a:t>‹#›</a:t>
            </a:fld>
            <a:endParaRPr lang="en-US"/>
          </a:p>
        </p:txBody>
      </p:sp>
    </p:spTree>
    <p:extLst>
      <p:ext uri="{BB962C8B-B14F-4D97-AF65-F5344CB8AC3E}">
        <p14:creationId xmlns:p14="http://schemas.microsoft.com/office/powerpoint/2010/main" val="1358705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763491C6-759A-4292-97FC-35C3DC99B817}" type="datetime1">
              <a:rPr lang="en-US" smtClean="0">
                <a:solidFill>
                  <a:prstClr val="black">
                    <a:tint val="75000"/>
                  </a:prstClr>
                </a:solidFill>
                <a:latin typeface="Arial" panose="020B0604020202020204" pitchFamily="34" charset="0"/>
              </a:rPr>
              <a:t>7/13/2017</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23B48569-B299-4F36-BC92-0DA37976ABCE}" type="slidenum">
              <a:rPr lang="en-US">
                <a:solidFill>
                  <a:prstClr val="black">
                    <a:tint val="75000"/>
                  </a:prstClr>
                </a:solidFill>
                <a:latin typeface="Arial" panose="020B0604020202020204" pitchFamily="34" charset="0"/>
              </a:rPr>
              <a:pPr eaLnBrk="0" fontAlgn="base" hangingPunct="0">
                <a:spcBef>
                  <a:spcPct val="0"/>
                </a:spcBef>
                <a:spcAft>
                  <a:spcPct val="0"/>
                </a:spcAft>
                <a:defRPr/>
              </a:pPr>
              <a:t>‹#›</a:t>
            </a:fld>
            <a:endParaRPr 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1514755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dirty="0"/>
              <a:t>Master Title</a:t>
            </a:r>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4"/>
            <a:ext cx="911939"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7D23E050-44A4-47B6-B0AB-EBD466E9A80A}" type="datetime1">
              <a:rPr lang="en-US" smtClean="0">
                <a:solidFill>
                  <a:prstClr val="white">
                    <a:tint val="75000"/>
                  </a:prstClr>
                </a:solidFill>
              </a:rPr>
              <a:t>7/13/2017</a:t>
            </a:fld>
            <a:endParaRPr lang="en-US" dirty="0">
              <a:solidFill>
                <a:prstClr val="white">
                  <a:tint val="75000"/>
                </a:prstClr>
              </a:solidFill>
            </a:endParaRPr>
          </a:p>
        </p:txBody>
      </p:sp>
      <p:sp>
        <p:nvSpPr>
          <p:cNvPr id="5" name="Footer Placeholder 4"/>
          <p:cNvSpPr>
            <a:spLocks noGrp="1"/>
          </p:cNvSpPr>
          <p:nvPr>
            <p:ph type="ftr" sz="quarter" idx="3"/>
          </p:nvPr>
        </p:nvSpPr>
        <p:spPr>
          <a:xfrm>
            <a:off x="677335" y="6041364"/>
            <a:ext cx="6297612"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8590664" y="6041364"/>
            <a:ext cx="683339" cy="365125"/>
          </a:xfrm>
          <a:prstGeom prst="rect">
            <a:avLst/>
          </a:prstGeom>
        </p:spPr>
        <p:txBody>
          <a:bodyPr vert="horz" lIns="91440" tIns="45720" rIns="91440" bIns="45720" rtlCol="0" anchor="ctr"/>
          <a:lstStyle>
            <a:lvl1pPr algn="r">
              <a:defRPr sz="675">
                <a:solidFill>
                  <a:schemeClr val="accent1"/>
                </a:solidFill>
              </a:defRPr>
            </a:lvl1p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791886985"/>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Lst>
  <p:hf hdr="0" ftr="0" dt="0"/>
  <p:txStyles>
    <p:titleStyle>
      <a:lvl1pPr algn="l" defTabSz="342900" rtl="0" eaLnBrk="1" latinLnBrk="0" hangingPunct="1">
        <a:spcBef>
          <a:spcPct val="0"/>
        </a:spcBef>
        <a:buNone/>
        <a:defRPr sz="2700" kern="12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rgbClr val="FFFF00"/>
        </a:buClr>
        <a:buSzPct val="80000"/>
        <a:buFont typeface="Wingdings 3" charset="2"/>
        <a:buChar char=""/>
        <a:defRPr sz="1350" kern="1200">
          <a:solidFill>
            <a:schemeClr val="tx1"/>
          </a:solidFill>
          <a:latin typeface="+mn-lt"/>
          <a:ea typeface="+mn-ea"/>
          <a:cs typeface="+mn-cs"/>
        </a:defRPr>
      </a:lvl1pPr>
      <a:lvl2pPr marL="557213" indent="-214313" algn="l" defTabSz="342900" rtl="0" eaLnBrk="1" latinLnBrk="0" hangingPunct="1">
        <a:spcBef>
          <a:spcPts val="750"/>
        </a:spcBef>
        <a:spcAft>
          <a:spcPts val="0"/>
        </a:spcAft>
        <a:buClr>
          <a:srgbClr val="FFFF00"/>
        </a:buClr>
        <a:buSzPct val="80000"/>
        <a:buFont typeface="Wingdings 3" charset="2"/>
        <a:buChar char=""/>
        <a:defRPr sz="1200" kern="1200">
          <a:solidFill>
            <a:srgbClr val="FFFF00"/>
          </a:solidFill>
          <a:latin typeface="+mn-lt"/>
          <a:ea typeface="+mn-ea"/>
          <a:cs typeface="+mn-cs"/>
        </a:defRPr>
      </a:lvl2pPr>
      <a:lvl3pPr marL="857250" indent="-171450" algn="l" defTabSz="342900" rtl="0" eaLnBrk="1" latinLnBrk="0" hangingPunct="1">
        <a:spcBef>
          <a:spcPts val="750"/>
        </a:spcBef>
        <a:spcAft>
          <a:spcPts val="0"/>
        </a:spcAft>
        <a:buClr>
          <a:srgbClr val="FFFF00"/>
        </a:buClr>
        <a:buSzPct val="80000"/>
        <a:buFont typeface="Wingdings 3" charset="2"/>
        <a:buChar char=""/>
        <a:defRPr sz="1050" kern="1200">
          <a:solidFill>
            <a:srgbClr val="FFFF00"/>
          </a:solidFill>
          <a:latin typeface="+mn-lt"/>
          <a:ea typeface="+mn-ea"/>
          <a:cs typeface="+mn-cs"/>
        </a:defRPr>
      </a:lvl3pPr>
      <a:lvl4pPr marL="1200150" indent="-171450" algn="l" defTabSz="342900" rtl="0" eaLnBrk="1" latinLnBrk="0" hangingPunct="1">
        <a:spcBef>
          <a:spcPts val="750"/>
        </a:spcBef>
        <a:spcAft>
          <a:spcPts val="0"/>
        </a:spcAft>
        <a:buClr>
          <a:srgbClr val="FFFF00"/>
        </a:buClr>
        <a:buSzPct val="80000"/>
        <a:buFont typeface="Wingdings 3" charset="2"/>
        <a:buChar char=""/>
        <a:defRPr sz="900" kern="1200">
          <a:solidFill>
            <a:srgbClr val="FFFF00"/>
          </a:solidFill>
          <a:latin typeface="+mn-lt"/>
          <a:ea typeface="+mn-ea"/>
          <a:cs typeface="+mn-cs"/>
        </a:defRPr>
      </a:lvl4pPr>
      <a:lvl5pPr marL="1543050" indent="-171450" algn="l" defTabSz="342900" rtl="0" eaLnBrk="1" latinLnBrk="0" hangingPunct="1">
        <a:spcBef>
          <a:spcPts val="750"/>
        </a:spcBef>
        <a:spcAft>
          <a:spcPts val="0"/>
        </a:spcAft>
        <a:buClr>
          <a:srgbClr val="FFFF00"/>
        </a:buClr>
        <a:buSzPct val="80000"/>
        <a:buFont typeface="Wingdings 3" charset="2"/>
        <a:buChar char=""/>
        <a:defRPr sz="900" kern="1200">
          <a:solidFill>
            <a:srgbClr val="FFFF00"/>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jpg"/><Relationship Id="rId7"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12.jpe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12.jpe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12.jpe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5.jpe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12.jpe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1.png"/><Relationship Id="rId7"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12.jpeg"/><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12.jpeg"/><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5.jpe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12.jpe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12.jpe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12.jpeg"/></Relationships>
</file>

<file path=ppt/slides/_rels/slide5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31.pn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12.jpeg"/></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12.jpeg"/></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12.jpeg"/></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12.jpeg"/></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12.jpe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12.jpeg"/></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12.jpeg"/></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12.jpeg"/></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12.jpeg"/></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66.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12.jpeg"/></Relationships>
</file>

<file path=ppt/slides/_rels/slide7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jpg"/><Relationship Id="rId7" Type="http://schemas.openxmlformats.org/officeDocument/2006/relationships/image" Target="../media/image5.jpe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12.jpeg"/></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12.jpeg"/></Relationships>
</file>

<file path=ppt/slides/_rels/slide7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png"/><Relationship Id="rId7" Type="http://schemas.openxmlformats.org/officeDocument/2006/relationships/diagramColors" Target="../diagrams/colors3.xml"/><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70.jpe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1.pn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2.jpe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1.png"/><Relationship Id="rId7" Type="http://schemas.openxmlformats.org/officeDocument/2006/relationships/diagramQuickStyle" Target="../diagrams/quickStyle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2.jpe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36262" y="1079695"/>
            <a:ext cx="8498971" cy="2580335"/>
          </a:xfrm>
          <a:solidFill>
            <a:schemeClr val="bg1"/>
          </a:solidFill>
        </p:spPr>
        <p:txBody>
          <a:bodyPr anchor="t">
            <a:noAutofit/>
          </a:bodyPr>
          <a:lstStyle/>
          <a:p>
            <a:pPr algn="l"/>
            <a:r>
              <a:rPr lang="en-US" sz="4000" i="1" dirty="0">
                <a:solidFill>
                  <a:srgbClr val="003399"/>
                </a:solidFill>
                <a:latin typeface="+mn-lt"/>
                <a:cs typeface="Arial" panose="020B0604020202020204" pitchFamily="34" charset="0"/>
              </a:rPr>
              <a:t>Collective Bargaining II:</a:t>
            </a:r>
            <a:br>
              <a:rPr lang="en-US" sz="4000" dirty="0">
                <a:solidFill>
                  <a:srgbClr val="003399"/>
                </a:solidFill>
                <a:latin typeface="+mn-lt"/>
                <a:cs typeface="Arial" panose="020B0604020202020204" pitchFamily="34" charset="0"/>
              </a:rPr>
            </a:br>
            <a:br>
              <a:rPr lang="en-US" sz="4000" dirty="0">
                <a:solidFill>
                  <a:srgbClr val="003399"/>
                </a:solidFill>
                <a:latin typeface="+mn-lt"/>
                <a:cs typeface="Arial" panose="020B0604020202020204" pitchFamily="34" charset="0"/>
              </a:rPr>
            </a:br>
            <a:r>
              <a:rPr lang="en-US" sz="8800" dirty="0">
                <a:solidFill>
                  <a:srgbClr val="003399"/>
                </a:solidFill>
                <a:latin typeface="+mn-lt"/>
                <a:cs typeface="Arial" panose="020B0604020202020204" pitchFamily="34" charset="0"/>
              </a:rPr>
              <a:t>Negotiation Skills</a:t>
            </a:r>
            <a:endParaRPr lang="en-US" sz="4000" dirty="0">
              <a:solidFill>
                <a:srgbClr val="003399"/>
              </a:solidFill>
              <a:latin typeface="+mn-lt"/>
              <a:cs typeface="Arial" panose="020B0604020202020204" pitchFamily="34" charset="0"/>
            </a:endParaRPr>
          </a:p>
        </p:txBody>
      </p:sp>
      <p:pic>
        <p:nvPicPr>
          <p:cNvPr id="1026" name="Picture 2" descr="http://photos.prnewswire.com/prnvar/20140206/DC60675-b?max=16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8564" y="4283714"/>
            <a:ext cx="2449423" cy="173998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a:srcRect l="18963" t="20334" r="18262"/>
          <a:stretch/>
        </p:blipFill>
        <p:spPr>
          <a:xfrm>
            <a:off x="6639791" y="4274023"/>
            <a:ext cx="2580201" cy="1749672"/>
          </a:xfrm>
          <a:prstGeom prst="rect">
            <a:avLst/>
          </a:prstGeom>
          <a:ln w="6350">
            <a:solidFill>
              <a:schemeClr val="tx1"/>
            </a:solidFill>
          </a:ln>
        </p:spPr>
      </p:pic>
      <p:pic>
        <p:nvPicPr>
          <p:cNvPr id="6" name="Picture 5"/>
          <p:cNvPicPr>
            <a:picLocks noChangeAspect="1"/>
          </p:cNvPicPr>
          <p:nvPr/>
        </p:nvPicPr>
        <p:blipFill>
          <a:blip r:embed="rId6"/>
          <a:stretch>
            <a:fillRect/>
          </a:stretch>
        </p:blipFill>
        <p:spPr>
          <a:xfrm>
            <a:off x="1087998" y="4278869"/>
            <a:ext cx="2580201" cy="1749672"/>
          </a:xfrm>
          <a:prstGeom prst="rect">
            <a:avLst/>
          </a:prstGeom>
          <a:ln w="6350">
            <a:solidFill>
              <a:schemeClr val="tx1"/>
            </a:solidFill>
          </a:ln>
        </p:spPr>
      </p:pic>
      <p:pic>
        <p:nvPicPr>
          <p:cNvPr id="10" name="Picture 9"/>
          <p:cNvPicPr>
            <a:picLocks noChangeAspect="1"/>
          </p:cNvPicPr>
          <p:nvPr/>
        </p:nvPicPr>
        <p:blipFill rotWithShape="1">
          <a:blip r:embed="rId7"/>
          <a:srcRect l="6800"/>
          <a:stretch/>
        </p:blipFill>
        <p:spPr>
          <a:xfrm>
            <a:off x="3941018" y="4278869"/>
            <a:ext cx="2580201" cy="1774967"/>
          </a:xfrm>
          <a:prstGeom prst="rect">
            <a:avLst/>
          </a:prstGeom>
          <a:ln w="6350">
            <a:solidFill>
              <a:schemeClr val="tx1"/>
            </a:solidFill>
          </a:ln>
        </p:spPr>
      </p:pic>
      <p:sp>
        <p:nvSpPr>
          <p:cNvPr id="4" name="Rectangle 3"/>
          <p:cNvSpPr/>
          <p:nvPr/>
        </p:nvSpPr>
        <p:spPr>
          <a:xfrm>
            <a:off x="3374572" y="6274064"/>
            <a:ext cx="5442857" cy="471981"/>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50" dirty="0">
                <a:solidFill>
                  <a:srgbClr val="273671"/>
                </a:solidFill>
              </a:rPr>
              <a:t>AMERICAN FEDERATION OF GOVERNMENT EMPLOYEES, AFL-CIO</a:t>
            </a:r>
          </a:p>
        </p:txBody>
      </p:sp>
      <p:sp>
        <p:nvSpPr>
          <p:cNvPr id="7" name="Slide Number Placeholder 6"/>
          <p:cNvSpPr>
            <a:spLocks noGrp="1"/>
          </p:cNvSpPr>
          <p:nvPr>
            <p:ph type="sldNum" sz="quarter" idx="12"/>
          </p:nvPr>
        </p:nvSpPr>
        <p:spPr/>
        <p:txBody>
          <a:bodyPr/>
          <a:lstStyle/>
          <a:p>
            <a:fld id="{56E57F36-6D23-4C39-A2C3-D58391D75D53}" type="slidenum">
              <a:rPr lang="en-US" smtClean="0"/>
              <a:t>1</a:t>
            </a:fld>
            <a:endParaRPr lang="en-US" dirty="0"/>
          </a:p>
        </p:txBody>
      </p:sp>
    </p:spTree>
    <p:extLst>
      <p:ext uri="{BB962C8B-B14F-4D97-AF65-F5344CB8AC3E}">
        <p14:creationId xmlns:p14="http://schemas.microsoft.com/office/powerpoint/2010/main" val="3884442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5810" y="365125"/>
            <a:ext cx="11029950" cy="1325563"/>
          </a:xfrm>
        </p:spPr>
        <p:txBody>
          <a:bodyPr>
            <a:normAutofit/>
          </a:bodyPr>
          <a:lstStyle/>
          <a:p>
            <a:r>
              <a:rPr lang="en-US" sz="4000" dirty="0">
                <a:solidFill>
                  <a:srgbClr val="003399"/>
                </a:solidFill>
                <a:latin typeface="Arial" panose="020B0604020202020204" pitchFamily="34" charset="0"/>
                <a:cs typeface="Arial" panose="020B0604020202020204" pitchFamily="34" charset="0"/>
              </a:rPr>
              <a:t>How Do You Measure Success in Negotiations?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Image result for union workplace mapp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4" descr="Image result for union workplace mapp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TextBox 5"/>
          <p:cNvSpPr txBox="1"/>
          <p:nvPr/>
        </p:nvSpPr>
        <p:spPr>
          <a:xfrm>
            <a:off x="754380" y="1851660"/>
            <a:ext cx="6297930" cy="3539430"/>
          </a:xfrm>
          <a:prstGeom prst="rect">
            <a:avLst/>
          </a:prstGeom>
          <a:noFill/>
        </p:spPr>
        <p:txBody>
          <a:bodyPr wrap="square" rtlCol="0">
            <a:spAutoFit/>
          </a:bodyPr>
          <a:lstStyle/>
          <a:p>
            <a:r>
              <a:rPr lang="en-US" sz="2800" b="1" dirty="0"/>
              <a:t>Cost: </a:t>
            </a:r>
            <a:r>
              <a:rPr lang="en-US" sz="2800" dirty="0"/>
              <a:t>How much time, energy, money and/or other resources are spent on resolving the dispute?</a:t>
            </a:r>
            <a:endParaRPr lang="en-US" sz="2800" b="1" dirty="0"/>
          </a:p>
          <a:p>
            <a:r>
              <a:rPr lang="en-US" sz="2800" b="1" dirty="0"/>
              <a:t>Outcome: </a:t>
            </a:r>
            <a:r>
              <a:rPr lang="en-US" sz="2800" dirty="0"/>
              <a:t>How satisfied are the parties with the outcome of the negotiations?</a:t>
            </a:r>
            <a:endParaRPr lang="en-US" sz="2800" b="1" dirty="0"/>
          </a:p>
          <a:p>
            <a:r>
              <a:rPr lang="en-US" sz="2800" b="1" dirty="0"/>
              <a:t>Relationship: </a:t>
            </a:r>
            <a:r>
              <a:rPr lang="en-US" sz="2800" dirty="0"/>
              <a:t>What is the effect of the negotiations on the relationship over the long term? </a:t>
            </a:r>
          </a:p>
        </p:txBody>
      </p:sp>
      <p:pic>
        <p:nvPicPr>
          <p:cNvPr id="10" name="Picture 9"/>
          <p:cNvPicPr>
            <a:picLocks noChangeAspect="1"/>
          </p:cNvPicPr>
          <p:nvPr/>
        </p:nvPicPr>
        <p:blipFill rotWithShape="1">
          <a:blip r:embed="rId5"/>
          <a:srcRect l="4285" t="235" r="4642"/>
          <a:stretch/>
        </p:blipFill>
        <p:spPr>
          <a:xfrm>
            <a:off x="7610547" y="2268160"/>
            <a:ext cx="3979473" cy="2646740"/>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56E57F36-6D23-4C39-A2C3-D58391D75D53}" type="slidenum">
              <a:rPr lang="en-US" smtClean="0"/>
              <a:t>10</a:t>
            </a:fld>
            <a:endParaRPr lang="en-US"/>
          </a:p>
        </p:txBody>
      </p:sp>
    </p:spTree>
    <p:extLst>
      <p:ext uri="{BB962C8B-B14F-4D97-AF65-F5344CB8AC3E}">
        <p14:creationId xmlns:p14="http://schemas.microsoft.com/office/powerpoint/2010/main" val="3864583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What is Strategic Bargaining?</a:t>
            </a:r>
          </a:p>
        </p:txBody>
      </p:sp>
      <p:sp>
        <p:nvSpPr>
          <p:cNvPr id="9" name="Content Placeholder 8"/>
          <p:cNvSpPr>
            <a:spLocks noGrp="1"/>
          </p:cNvSpPr>
          <p:nvPr>
            <p:ph sz="half" idx="1"/>
          </p:nvPr>
        </p:nvSpPr>
        <p:spPr>
          <a:xfrm>
            <a:off x="711199" y="1825625"/>
            <a:ext cx="6207761" cy="4351338"/>
          </a:xfrm>
        </p:spPr>
        <p:txBody>
          <a:bodyPr>
            <a:normAutofit/>
          </a:bodyPr>
          <a:lstStyle/>
          <a:p>
            <a:r>
              <a:rPr lang="en-US" dirty="0"/>
              <a:t>Strategic bargaining is a process which can be adjusted to fit the experience level of the different negotiation team members.</a:t>
            </a:r>
          </a:p>
          <a:p>
            <a:pPr marL="0" indent="0">
              <a:buNone/>
            </a:pPr>
            <a:endParaRPr lang="en-US" dirty="0"/>
          </a:p>
          <a:p>
            <a:r>
              <a:rPr lang="en-US" dirty="0"/>
              <a:t>It builds upon other disciplines and doctrines used by organized labor to influence a successful outcome for the bargaining unit employees.</a:t>
            </a:r>
          </a:p>
          <a:p>
            <a:pPr lvl="1"/>
            <a:endParaRPr lang="en-US" dirty="0"/>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stretch>
            <a:fillRect/>
          </a:stretch>
        </p:blipFill>
        <p:spPr>
          <a:xfrm>
            <a:off x="7200370" y="1977628"/>
            <a:ext cx="4545030" cy="3082051"/>
          </a:xfrm>
          <a:prstGeom prst="rect">
            <a:avLst/>
          </a:prstGeom>
          <a:ln w="6350">
            <a:solidFill>
              <a:schemeClr val="tx1"/>
            </a:solidFill>
          </a:ln>
        </p:spPr>
      </p:pic>
      <p:sp>
        <p:nvSpPr>
          <p:cNvPr id="2" name="Slide Number Placeholder 1"/>
          <p:cNvSpPr>
            <a:spLocks noGrp="1"/>
          </p:cNvSpPr>
          <p:nvPr>
            <p:ph type="sldNum" sz="quarter" idx="12"/>
          </p:nvPr>
        </p:nvSpPr>
        <p:spPr/>
        <p:txBody>
          <a:bodyPr/>
          <a:lstStyle/>
          <a:p>
            <a:fld id="{56E57F36-6D23-4C39-A2C3-D58391D75D53}" type="slidenum">
              <a:rPr lang="en-US" smtClean="0"/>
              <a:t>11</a:t>
            </a:fld>
            <a:endParaRPr lang="en-US"/>
          </a:p>
        </p:txBody>
      </p:sp>
    </p:spTree>
    <p:extLst>
      <p:ext uri="{BB962C8B-B14F-4D97-AF65-F5344CB8AC3E}">
        <p14:creationId xmlns:p14="http://schemas.microsoft.com/office/powerpoint/2010/main" val="2605522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Strategic Bargaining</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8" name="Content Placeholder 2"/>
          <p:cNvSpPr>
            <a:spLocks noGrp="1"/>
          </p:cNvSpPr>
          <p:nvPr>
            <p:ph sz="half" idx="1"/>
          </p:nvPr>
        </p:nvSpPr>
        <p:spPr>
          <a:xfrm>
            <a:off x="878840" y="1673225"/>
            <a:ext cx="6273482" cy="4351338"/>
          </a:xfrm>
        </p:spPr>
        <p:txBody>
          <a:bodyPr>
            <a:noAutofit/>
          </a:bodyPr>
          <a:lstStyle/>
          <a:p>
            <a:pPr marL="0" indent="0">
              <a:buNone/>
            </a:pPr>
            <a:r>
              <a:rPr lang="en-US" sz="2800" dirty="0"/>
              <a:t>Strategic Bargaining embraces and capitalizes on the principles of AFGE’s  “Big Enough to Win” strategy.</a:t>
            </a:r>
          </a:p>
          <a:p>
            <a:pPr lvl="1"/>
            <a:r>
              <a:rPr lang="en-US" sz="2800" dirty="0"/>
              <a:t>Building on the Power of “the Union”</a:t>
            </a:r>
          </a:p>
          <a:p>
            <a:pPr lvl="1"/>
            <a:r>
              <a:rPr lang="en-US" sz="2800" dirty="0"/>
              <a:t>Energizing New Leaders</a:t>
            </a:r>
          </a:p>
          <a:p>
            <a:pPr lvl="1"/>
            <a:r>
              <a:rPr lang="en-US" sz="2800" dirty="0"/>
              <a:t>Energizing and Activating Current Members</a:t>
            </a:r>
          </a:p>
          <a:p>
            <a:pPr lvl="1"/>
            <a:r>
              <a:rPr lang="en-US" sz="2800" dirty="0"/>
              <a:t>Energizing and Activating Potential Members</a:t>
            </a:r>
          </a:p>
        </p:txBody>
      </p:sp>
      <p:pic>
        <p:nvPicPr>
          <p:cNvPr id="3" name="Picture 2"/>
          <p:cNvPicPr>
            <a:picLocks noChangeAspect="1"/>
          </p:cNvPicPr>
          <p:nvPr/>
        </p:nvPicPr>
        <p:blipFill>
          <a:blip r:embed="rId4"/>
          <a:stretch>
            <a:fillRect/>
          </a:stretch>
        </p:blipFill>
        <p:spPr>
          <a:xfrm>
            <a:off x="7269480" y="1478280"/>
            <a:ext cx="4201478" cy="4201478"/>
          </a:xfrm>
          <a:prstGeom prst="rect">
            <a:avLst/>
          </a:prstGeom>
        </p:spPr>
      </p:pic>
      <p:sp>
        <p:nvSpPr>
          <p:cNvPr id="2" name="Slide Number Placeholder 1"/>
          <p:cNvSpPr>
            <a:spLocks noGrp="1"/>
          </p:cNvSpPr>
          <p:nvPr>
            <p:ph type="sldNum" sz="quarter" idx="12"/>
          </p:nvPr>
        </p:nvSpPr>
        <p:spPr/>
        <p:txBody>
          <a:bodyPr/>
          <a:lstStyle/>
          <a:p>
            <a:fld id="{56E57F36-6D23-4C39-A2C3-D58391D75D53}" type="slidenum">
              <a:rPr lang="en-US" smtClean="0"/>
              <a:t>12</a:t>
            </a:fld>
            <a:endParaRPr lang="en-US"/>
          </a:p>
        </p:txBody>
      </p:sp>
    </p:spTree>
    <p:extLst>
      <p:ext uri="{BB962C8B-B14F-4D97-AF65-F5344CB8AC3E}">
        <p14:creationId xmlns:p14="http://schemas.microsoft.com/office/powerpoint/2010/main" val="1570492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Strategic Bargaining</a:t>
            </a:r>
          </a:p>
        </p:txBody>
      </p:sp>
      <p:sp>
        <p:nvSpPr>
          <p:cNvPr id="9" name="Content Placeholder 8"/>
          <p:cNvSpPr>
            <a:spLocks noGrp="1"/>
          </p:cNvSpPr>
          <p:nvPr>
            <p:ph sz="half" idx="1"/>
          </p:nvPr>
        </p:nvSpPr>
        <p:spPr>
          <a:xfrm>
            <a:off x="711199" y="1825625"/>
            <a:ext cx="6207761" cy="4351338"/>
          </a:xfrm>
        </p:spPr>
        <p:txBody>
          <a:bodyPr>
            <a:normAutofit/>
          </a:bodyPr>
          <a:lstStyle/>
          <a:p>
            <a:r>
              <a:rPr lang="en-US" dirty="0"/>
              <a:t>A strategic bargaining strategy can be applied to both term and mid-term negotiations.</a:t>
            </a:r>
          </a:p>
          <a:p>
            <a:r>
              <a:rPr lang="en-US" dirty="0"/>
              <a:t>Systems and structures developed for a strategic bargaining strategy can also be deployed to use in legislative grassroots mobilization efforts.</a:t>
            </a:r>
          </a:p>
          <a:p>
            <a:r>
              <a:rPr lang="en-US" dirty="0"/>
              <a:t>And it encourages activism and involvement by members.</a:t>
            </a:r>
          </a:p>
          <a:p>
            <a:pPr lvl="1"/>
            <a:endParaRPr lang="en-US" dirty="0"/>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stretch>
            <a:fillRect/>
          </a:stretch>
        </p:blipFill>
        <p:spPr>
          <a:xfrm>
            <a:off x="7090914" y="1825625"/>
            <a:ext cx="4615612" cy="2865121"/>
          </a:xfrm>
          <a:prstGeom prst="rect">
            <a:avLst/>
          </a:prstGeom>
        </p:spPr>
      </p:pic>
      <p:sp>
        <p:nvSpPr>
          <p:cNvPr id="3" name="Slide Number Placeholder 2"/>
          <p:cNvSpPr>
            <a:spLocks noGrp="1"/>
          </p:cNvSpPr>
          <p:nvPr>
            <p:ph type="sldNum" sz="quarter" idx="12"/>
          </p:nvPr>
        </p:nvSpPr>
        <p:spPr/>
        <p:txBody>
          <a:bodyPr/>
          <a:lstStyle/>
          <a:p>
            <a:fld id="{56E57F36-6D23-4C39-A2C3-D58391D75D53}" type="slidenum">
              <a:rPr lang="en-US" smtClean="0"/>
              <a:t>13</a:t>
            </a:fld>
            <a:endParaRPr lang="en-US"/>
          </a:p>
        </p:txBody>
      </p:sp>
    </p:spTree>
    <p:extLst>
      <p:ext uri="{BB962C8B-B14F-4D97-AF65-F5344CB8AC3E}">
        <p14:creationId xmlns:p14="http://schemas.microsoft.com/office/powerpoint/2010/main" val="4242042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77240" y="365125"/>
            <a:ext cx="11094720" cy="1325563"/>
          </a:xfrm>
        </p:spPr>
        <p:txBody>
          <a:bodyPr>
            <a:normAutofit/>
          </a:bodyPr>
          <a:lstStyle/>
          <a:p>
            <a:r>
              <a:rPr lang="en-US" dirty="0">
                <a:solidFill>
                  <a:srgbClr val="003399"/>
                </a:solidFill>
                <a:latin typeface="Arial" panose="020B0604020202020204" pitchFamily="34" charset="0"/>
                <a:cs typeface="Arial" panose="020B0604020202020204" pitchFamily="34" charset="0"/>
              </a:rPr>
              <a:t>Strategic vs. Reactive Bargaining</a:t>
            </a:r>
          </a:p>
        </p:txBody>
      </p:sp>
      <p:sp>
        <p:nvSpPr>
          <p:cNvPr id="9" name="Content Placeholder 8"/>
          <p:cNvSpPr>
            <a:spLocks noGrp="1"/>
          </p:cNvSpPr>
          <p:nvPr>
            <p:ph sz="half" idx="1"/>
          </p:nvPr>
        </p:nvSpPr>
        <p:spPr>
          <a:xfrm>
            <a:off x="711199" y="1825625"/>
            <a:ext cx="6207761" cy="4351338"/>
          </a:xfrm>
        </p:spPr>
        <p:txBody>
          <a:bodyPr>
            <a:normAutofit/>
          </a:bodyPr>
          <a:lstStyle/>
          <a:p>
            <a:r>
              <a:rPr lang="en-US" dirty="0"/>
              <a:t>Reactive bargaining makes it difficult to establish bargaining support structures.</a:t>
            </a:r>
          </a:p>
          <a:p>
            <a:r>
              <a:rPr lang="en-US" dirty="0"/>
              <a:t>Efforts are rushed.</a:t>
            </a:r>
          </a:p>
          <a:p>
            <a:r>
              <a:rPr lang="en-US" dirty="0"/>
              <a:t>Research and outreach for information is limited.</a:t>
            </a:r>
          </a:p>
          <a:p>
            <a:r>
              <a:rPr lang="en-US" dirty="0"/>
              <a:t>Management often dictates or controls when and how bargaining is done.</a:t>
            </a:r>
          </a:p>
          <a:p>
            <a:pPr lvl="1"/>
            <a:endParaRPr lang="en-US" dirty="0"/>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4"/>
          <a:srcRect l="7120" b="37005"/>
          <a:stretch/>
        </p:blipFill>
        <p:spPr>
          <a:xfrm>
            <a:off x="7621387" y="3222307"/>
            <a:ext cx="3780037" cy="2020253"/>
          </a:xfrm>
          <a:prstGeom prst="rect">
            <a:avLst/>
          </a:prstGeom>
        </p:spPr>
      </p:pic>
      <p:sp>
        <p:nvSpPr>
          <p:cNvPr id="2" name="Slide Number Placeholder 1"/>
          <p:cNvSpPr>
            <a:spLocks noGrp="1"/>
          </p:cNvSpPr>
          <p:nvPr>
            <p:ph type="sldNum" sz="quarter" idx="12"/>
          </p:nvPr>
        </p:nvSpPr>
        <p:spPr/>
        <p:txBody>
          <a:bodyPr/>
          <a:lstStyle/>
          <a:p>
            <a:fld id="{56E57F36-6D23-4C39-A2C3-D58391D75D53}" type="slidenum">
              <a:rPr lang="en-US" smtClean="0"/>
              <a:t>14</a:t>
            </a:fld>
            <a:endParaRPr lang="en-US"/>
          </a:p>
        </p:txBody>
      </p:sp>
    </p:spTree>
    <p:extLst>
      <p:ext uri="{BB962C8B-B14F-4D97-AF65-F5344CB8AC3E}">
        <p14:creationId xmlns:p14="http://schemas.microsoft.com/office/powerpoint/2010/main" val="539478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21127" y="1539240"/>
            <a:ext cx="8498971" cy="1460195"/>
          </a:xfrm>
        </p:spPr>
        <p:txBody>
          <a:bodyPr>
            <a:noAutofit/>
          </a:bodyPr>
          <a:lstStyle/>
          <a:p>
            <a:pPr algn="l"/>
            <a:r>
              <a:rPr lang="en-US" sz="7200" dirty="0">
                <a:solidFill>
                  <a:srgbClr val="003399"/>
                </a:solidFill>
                <a:latin typeface="+mn-lt"/>
                <a:cs typeface="Arial" panose="020B0604020202020204" pitchFamily="34" charset="0"/>
              </a:rPr>
              <a:t>Service Model vs. Organizing Model</a:t>
            </a:r>
          </a:p>
        </p:txBody>
      </p:sp>
      <p:grpSp>
        <p:nvGrpSpPr>
          <p:cNvPr id="3" name="Group 2"/>
          <p:cNvGrpSpPr/>
          <p:nvPr/>
        </p:nvGrpSpPr>
        <p:grpSpPr>
          <a:xfrm>
            <a:off x="1011798" y="4304503"/>
            <a:ext cx="10699989" cy="1754518"/>
            <a:chOff x="1240398" y="4426423"/>
            <a:chExt cx="10699989" cy="1754518"/>
          </a:xfrm>
        </p:grpSpPr>
        <p:pic>
          <p:nvPicPr>
            <p:cNvPr id="9" name="Picture 2" descr="http://photos.prnewswire.com/prnvar/20140206/DC60675-b?max=16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0964" y="4436114"/>
              <a:ext cx="2449423" cy="173998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srcRect l="18963" t="20334" r="18262"/>
            <a:stretch/>
          </p:blipFill>
          <p:spPr>
            <a:xfrm>
              <a:off x="6792191" y="4426423"/>
              <a:ext cx="2580201" cy="1749672"/>
            </a:xfrm>
            <a:prstGeom prst="rect">
              <a:avLst/>
            </a:prstGeom>
            <a:ln w="6350">
              <a:solidFill>
                <a:schemeClr val="tx1"/>
              </a:solidFill>
            </a:ln>
          </p:spPr>
        </p:pic>
        <p:pic>
          <p:nvPicPr>
            <p:cNvPr id="11" name="Picture 10"/>
            <p:cNvPicPr>
              <a:picLocks noChangeAspect="1"/>
            </p:cNvPicPr>
            <p:nvPr/>
          </p:nvPicPr>
          <p:blipFill>
            <a:blip r:embed="rId6"/>
            <a:stretch>
              <a:fillRect/>
            </a:stretch>
          </p:blipFill>
          <p:spPr>
            <a:xfrm>
              <a:off x="1240398" y="4431269"/>
              <a:ext cx="2580201" cy="1749672"/>
            </a:xfrm>
            <a:prstGeom prst="rect">
              <a:avLst/>
            </a:prstGeom>
            <a:ln w="6350">
              <a:solidFill>
                <a:schemeClr val="tx1"/>
              </a:solidFill>
            </a:ln>
          </p:spPr>
        </p:pic>
      </p:grpSp>
      <p:pic>
        <p:nvPicPr>
          <p:cNvPr id="13" name="Picture 2" descr="http://afgenvac.org/wp-content/uploads/2012/05/negotiations.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0475" y="4312920"/>
            <a:ext cx="2458885" cy="1766883"/>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3374572" y="6274064"/>
            <a:ext cx="5442857" cy="471981"/>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50" dirty="0">
                <a:solidFill>
                  <a:srgbClr val="273671"/>
                </a:solidFill>
              </a:rPr>
              <a:t>AMERICAN FEDERATION OF GOVERNMENT EMPLOYEES, AFL-CIO</a:t>
            </a:r>
          </a:p>
        </p:txBody>
      </p:sp>
      <p:sp>
        <p:nvSpPr>
          <p:cNvPr id="4" name="Slide Number Placeholder 3"/>
          <p:cNvSpPr>
            <a:spLocks noGrp="1"/>
          </p:cNvSpPr>
          <p:nvPr>
            <p:ph type="sldNum" sz="quarter" idx="12"/>
          </p:nvPr>
        </p:nvSpPr>
        <p:spPr/>
        <p:txBody>
          <a:bodyPr/>
          <a:lstStyle/>
          <a:p>
            <a:fld id="{56E57F36-6D23-4C39-A2C3-D58391D75D53}" type="slidenum">
              <a:rPr lang="en-US" smtClean="0"/>
              <a:t>15</a:t>
            </a:fld>
            <a:endParaRPr lang="en-US"/>
          </a:p>
        </p:txBody>
      </p:sp>
    </p:spTree>
    <p:extLst>
      <p:ext uri="{BB962C8B-B14F-4D97-AF65-F5344CB8AC3E}">
        <p14:creationId xmlns:p14="http://schemas.microsoft.com/office/powerpoint/2010/main" val="1100365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77240" y="365125"/>
            <a:ext cx="11094720" cy="1325563"/>
          </a:xfrm>
        </p:spPr>
        <p:txBody>
          <a:bodyPr>
            <a:normAutofit/>
          </a:bodyPr>
          <a:lstStyle/>
          <a:p>
            <a:r>
              <a:rPr lang="en-US" sz="4000" dirty="0">
                <a:solidFill>
                  <a:srgbClr val="003399"/>
                </a:solidFill>
                <a:latin typeface="Arial" panose="020B0604020202020204" pitchFamily="34" charset="0"/>
                <a:cs typeface="Arial" panose="020B0604020202020204" pitchFamily="34" charset="0"/>
              </a:rPr>
              <a:t>Effective Locals: Service vs. Organizing Model</a:t>
            </a:r>
          </a:p>
        </p:txBody>
      </p:sp>
      <p:sp>
        <p:nvSpPr>
          <p:cNvPr id="9" name="Content Placeholder 8"/>
          <p:cNvSpPr>
            <a:spLocks noGrp="1"/>
          </p:cNvSpPr>
          <p:nvPr>
            <p:ph sz="half" idx="1"/>
          </p:nvPr>
        </p:nvSpPr>
        <p:spPr>
          <a:xfrm>
            <a:off x="711199" y="1825625"/>
            <a:ext cx="3997961" cy="4351338"/>
          </a:xfrm>
        </p:spPr>
        <p:txBody>
          <a:bodyPr>
            <a:normAutofit/>
          </a:bodyPr>
          <a:lstStyle/>
          <a:p>
            <a:pPr marL="0" indent="0">
              <a:buNone/>
            </a:pPr>
            <a:r>
              <a:rPr lang="en-US" dirty="0"/>
              <a:t>Unions can operate in one of two ways:</a:t>
            </a:r>
          </a:p>
          <a:p>
            <a:pPr marL="0" indent="0">
              <a:buNone/>
            </a:pPr>
            <a:endParaRPr lang="en-US" dirty="0"/>
          </a:p>
          <a:p>
            <a:pPr lvl="1"/>
            <a:r>
              <a:rPr lang="en-US" sz="2800" dirty="0"/>
              <a:t>Service Model</a:t>
            </a:r>
          </a:p>
          <a:p>
            <a:pPr marL="0" indent="1036638">
              <a:buNone/>
            </a:pPr>
            <a:r>
              <a:rPr lang="en-US" dirty="0"/>
              <a:t>or </a:t>
            </a:r>
          </a:p>
          <a:p>
            <a:pPr lvl="1"/>
            <a:r>
              <a:rPr lang="en-US" sz="2800" dirty="0"/>
              <a:t>Organizing Model</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8204" name="Picture 12" descr="http://www.labornotes.org/sites/default/files/main/articles/tsauniontime.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5775" y="1950720"/>
            <a:ext cx="4914900" cy="32766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56E57F36-6D23-4C39-A2C3-D58391D75D53}" type="slidenum">
              <a:rPr lang="en-US" smtClean="0"/>
              <a:t>16</a:t>
            </a:fld>
            <a:endParaRPr lang="en-US"/>
          </a:p>
        </p:txBody>
      </p:sp>
    </p:spTree>
    <p:extLst>
      <p:ext uri="{BB962C8B-B14F-4D97-AF65-F5344CB8AC3E}">
        <p14:creationId xmlns:p14="http://schemas.microsoft.com/office/powerpoint/2010/main" val="3507990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77240" y="365125"/>
            <a:ext cx="11094720" cy="1325563"/>
          </a:xfrm>
        </p:spPr>
        <p:txBody>
          <a:bodyPr>
            <a:normAutofit/>
          </a:bodyPr>
          <a:lstStyle/>
          <a:p>
            <a:r>
              <a:rPr lang="en-US" dirty="0">
                <a:solidFill>
                  <a:srgbClr val="003399"/>
                </a:solidFill>
                <a:latin typeface="Arial" panose="020B0604020202020204" pitchFamily="34" charset="0"/>
                <a:cs typeface="Arial" panose="020B0604020202020204" pitchFamily="34" charset="0"/>
              </a:rPr>
              <a:t>The Service Model</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6" name="Rectangle 5"/>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8" name="Content Placeholder 2"/>
          <p:cNvSpPr>
            <a:spLocks noGrp="1"/>
          </p:cNvSpPr>
          <p:nvPr>
            <p:ph idx="1"/>
          </p:nvPr>
        </p:nvSpPr>
        <p:spPr>
          <a:xfrm>
            <a:off x="960120" y="1490345"/>
            <a:ext cx="8183880" cy="4351338"/>
          </a:xfrm>
        </p:spPr>
        <p:txBody>
          <a:bodyPr>
            <a:normAutofit/>
          </a:bodyPr>
          <a:lstStyle/>
          <a:p>
            <a:pPr marL="0" indent="0">
              <a:buNone/>
            </a:pPr>
            <a:r>
              <a:rPr lang="en-US" dirty="0"/>
              <a:t>A Service Model Union is a fee-for-service organization.  The members pay fees (dues) for the union’s services, such as bargaining and grievance representation.  </a:t>
            </a:r>
          </a:p>
          <a:p>
            <a:pPr lvl="1"/>
            <a:r>
              <a:rPr lang="en-US" sz="2800" dirty="0"/>
              <a:t>The Union is little more than a service provider.</a:t>
            </a:r>
          </a:p>
          <a:p>
            <a:pPr lvl="1"/>
            <a:r>
              <a:rPr lang="en-US" sz="2800" dirty="0"/>
              <a:t>The Union is seen as a third party entity.  </a:t>
            </a:r>
          </a:p>
          <a:p>
            <a:pPr lvl="1"/>
            <a:r>
              <a:rPr lang="en-US" sz="2800" dirty="0"/>
              <a:t>The Service Model does not build ownership or involve the rank and file membership in Union activities, such as collective bargaining.  </a:t>
            </a:r>
          </a:p>
        </p:txBody>
      </p:sp>
      <p:pic>
        <p:nvPicPr>
          <p:cNvPr id="10242" name="Picture 2" descr="Image result for business exchange .gov .o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7880" y="1592579"/>
            <a:ext cx="2190115" cy="21901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56E57F36-6D23-4C39-A2C3-D58391D75D53}" type="slidenum">
              <a:rPr lang="en-US" smtClean="0"/>
              <a:t>17</a:t>
            </a:fld>
            <a:endParaRPr lang="en-US"/>
          </a:p>
        </p:txBody>
      </p:sp>
    </p:spTree>
    <p:extLst>
      <p:ext uri="{BB962C8B-B14F-4D97-AF65-F5344CB8AC3E}">
        <p14:creationId xmlns:p14="http://schemas.microsoft.com/office/powerpoint/2010/main" val="2322935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The Organizing Model</a:t>
            </a:r>
            <a:endParaRPr lang="en-US" sz="3200" b="1" dirty="0">
              <a:solidFill>
                <a:srgbClr val="003399"/>
              </a:solidFill>
              <a:latin typeface="Arial" panose="020B0604020202020204" pitchFamily="34" charset="0"/>
              <a:cs typeface="Arial" panose="020B0604020202020204" pitchFamily="34" charset="0"/>
            </a:endParaRPr>
          </a:p>
        </p:txBody>
      </p:sp>
      <p:sp>
        <p:nvSpPr>
          <p:cNvPr id="6" name="Content Placeholder 8"/>
          <p:cNvSpPr>
            <a:spLocks noGrp="1"/>
          </p:cNvSpPr>
          <p:nvPr>
            <p:ph sz="half" idx="1"/>
          </p:nvPr>
        </p:nvSpPr>
        <p:spPr>
          <a:xfrm>
            <a:off x="472440" y="1520825"/>
            <a:ext cx="7101552" cy="4351338"/>
          </a:xfrm>
        </p:spPr>
        <p:txBody>
          <a:bodyPr>
            <a:noAutofit/>
          </a:bodyPr>
          <a:lstStyle/>
          <a:p>
            <a:pPr marL="457200" lvl="1" indent="0">
              <a:buNone/>
            </a:pPr>
            <a:r>
              <a:rPr lang="en-US" sz="2800" dirty="0"/>
              <a:t>An Organizing Model Union is run by the members around issues and activities that matter to them. </a:t>
            </a:r>
          </a:p>
          <a:p>
            <a:pPr lvl="2"/>
            <a:r>
              <a:rPr lang="en-US" sz="2800" dirty="0"/>
              <a:t>The Union not seen as a third party.</a:t>
            </a:r>
          </a:p>
          <a:p>
            <a:pPr lvl="2"/>
            <a:r>
              <a:rPr lang="en-US" sz="2800" dirty="0"/>
              <a:t>The Union is recognized as an organization of employees working together to help each other. </a:t>
            </a:r>
          </a:p>
          <a:p>
            <a:pPr lvl="2"/>
            <a:r>
              <a:rPr lang="en-US" sz="2800" dirty="0"/>
              <a:t>Power, mobilization, and issue development comes from the members. </a:t>
            </a:r>
          </a:p>
          <a:p>
            <a:pPr lvl="2"/>
            <a:endParaRPr lang="en-US" sz="2800" dirty="0"/>
          </a:p>
          <a:p>
            <a:endParaRPr lang="en-US" sz="3200" dirty="0"/>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11268" name="Picture 4" descr="http://www.charlotteobserver.com/news/business/3sqf7d/picture86742437/ALTERNATES/FREE_640/IMG_7736"/>
          <p:cNvPicPr>
            <a:picLocks noChangeAspect="1" noChangeArrowheads="1"/>
          </p:cNvPicPr>
          <p:nvPr/>
        </p:nvPicPr>
        <p:blipFill rotWithShape="1">
          <a:blip r:embed="rId4">
            <a:extLst>
              <a:ext uri="{28A0092B-C50C-407E-A947-70E740481C1C}">
                <a14:useLocalDpi xmlns:a14="http://schemas.microsoft.com/office/drawing/2010/main" val="0"/>
              </a:ext>
            </a:extLst>
          </a:blip>
          <a:srcRect l="8654" t="32727" r="2382"/>
          <a:stretch/>
        </p:blipFill>
        <p:spPr bwMode="auto">
          <a:xfrm>
            <a:off x="7294368" y="1690688"/>
            <a:ext cx="4770249" cy="2705447"/>
          </a:xfrm>
          <a:prstGeom prst="rect">
            <a:avLst/>
          </a:prstGeom>
          <a:ln>
            <a:noFill/>
          </a:ln>
          <a:effectLst>
            <a:outerShdw blurRad="292100" dist="139700" dir="2700000" algn="tl" rotWithShape="0">
              <a:srgbClr val="333333">
                <a:alpha val="65000"/>
              </a:srgbClr>
            </a:outerShdw>
          </a:effectLst>
          <a:extLst/>
        </p:spPr>
      </p:pic>
      <p:sp>
        <p:nvSpPr>
          <p:cNvPr id="2" name="Slide Number Placeholder 1"/>
          <p:cNvSpPr>
            <a:spLocks noGrp="1"/>
          </p:cNvSpPr>
          <p:nvPr>
            <p:ph type="sldNum" sz="quarter" idx="12"/>
          </p:nvPr>
        </p:nvSpPr>
        <p:spPr/>
        <p:txBody>
          <a:bodyPr/>
          <a:lstStyle/>
          <a:p>
            <a:fld id="{56E57F36-6D23-4C39-A2C3-D58391D75D53}" type="slidenum">
              <a:rPr lang="en-US" smtClean="0"/>
              <a:t>18</a:t>
            </a:fld>
            <a:endParaRPr lang="en-US"/>
          </a:p>
        </p:txBody>
      </p:sp>
    </p:spTree>
    <p:extLst>
      <p:ext uri="{BB962C8B-B14F-4D97-AF65-F5344CB8AC3E}">
        <p14:creationId xmlns:p14="http://schemas.microsoft.com/office/powerpoint/2010/main" val="4189589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0988040" cy="1325563"/>
          </a:xfrm>
        </p:spPr>
        <p:txBody>
          <a:bodyPr>
            <a:normAutofit/>
          </a:bodyPr>
          <a:lstStyle/>
          <a:p>
            <a:r>
              <a:rPr lang="en-US" dirty="0">
                <a:solidFill>
                  <a:srgbClr val="003399"/>
                </a:solidFill>
                <a:latin typeface="Arial" panose="020B0604020202020204" pitchFamily="34" charset="0"/>
                <a:cs typeface="Arial" panose="020B0604020202020204" pitchFamily="34" charset="0"/>
              </a:rPr>
              <a:t>Bargaining: Organizing vs. Servicing Model </a:t>
            </a:r>
            <a:endParaRPr lang="en-US" sz="3200" b="1" dirty="0">
              <a:solidFill>
                <a:srgbClr val="003399"/>
              </a:solidFill>
              <a:latin typeface="Arial" panose="020B0604020202020204" pitchFamily="34" charset="0"/>
              <a:cs typeface="Arial" panose="020B0604020202020204" pitchFamily="34" charset="0"/>
            </a:endParaRPr>
          </a:p>
        </p:txBody>
      </p:sp>
      <p:sp>
        <p:nvSpPr>
          <p:cNvPr id="6" name="Content Placeholder 8"/>
          <p:cNvSpPr>
            <a:spLocks noGrp="1"/>
          </p:cNvSpPr>
          <p:nvPr>
            <p:ph sz="half" idx="1"/>
          </p:nvPr>
        </p:nvSpPr>
        <p:spPr>
          <a:xfrm>
            <a:off x="320039" y="1676399"/>
            <a:ext cx="8802189" cy="4195763"/>
          </a:xfrm>
        </p:spPr>
        <p:txBody>
          <a:bodyPr>
            <a:noAutofit/>
          </a:bodyPr>
          <a:lstStyle/>
          <a:p>
            <a:pPr marL="457200" lvl="1" indent="0">
              <a:buNone/>
            </a:pPr>
            <a:r>
              <a:rPr lang="en-US" sz="2800" dirty="0"/>
              <a:t>Collective bargaining is more effective with Organizing Model Unions: </a:t>
            </a:r>
          </a:p>
          <a:p>
            <a:pPr lvl="2"/>
            <a:r>
              <a:rPr lang="en-US" sz="2800" dirty="0"/>
              <a:t>Collective bargaining involves power and leverage. </a:t>
            </a:r>
          </a:p>
          <a:p>
            <a:pPr lvl="2"/>
            <a:r>
              <a:rPr lang="en-US" sz="2800" dirty="0"/>
              <a:t>The main resource for Unions is their membership.</a:t>
            </a:r>
          </a:p>
          <a:p>
            <a:pPr lvl="2"/>
            <a:r>
              <a:rPr lang="en-US" sz="2800" dirty="0"/>
              <a:t>Members may have connections with the community, managers, and others who can influence the Agency.</a:t>
            </a:r>
          </a:p>
          <a:p>
            <a:pPr lvl="2"/>
            <a:r>
              <a:rPr lang="en-US" sz="2800" dirty="0"/>
              <a:t>A bargaining team must communicate with membership to identify the most important issues.</a:t>
            </a:r>
          </a:p>
          <a:p>
            <a:pPr lvl="1"/>
            <a:endParaRPr lang="en-US" sz="2800" dirty="0"/>
          </a:p>
          <a:p>
            <a:pPr lvl="1"/>
            <a:endParaRPr lang="en-US" sz="2800" dirty="0"/>
          </a:p>
          <a:p>
            <a:endParaRPr lang="en-US" sz="3200" dirty="0"/>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stretch>
            <a:fillRect/>
          </a:stretch>
        </p:blipFill>
        <p:spPr>
          <a:xfrm>
            <a:off x="9039251" y="1695315"/>
            <a:ext cx="3017520" cy="2001622"/>
          </a:xfrm>
          <a:prstGeom prst="rect">
            <a:avLst/>
          </a:prstGeom>
        </p:spPr>
      </p:pic>
      <p:pic>
        <p:nvPicPr>
          <p:cNvPr id="12290" name="Picture 2" descr="http://mediad.publicbroadcasting.net/p/kvcr/files/styles/medium/public/201509/Union-Contrac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1354" y="3870190"/>
            <a:ext cx="3017520" cy="200162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56E57F36-6D23-4C39-A2C3-D58391D75D53}" type="slidenum">
              <a:rPr lang="en-US" smtClean="0"/>
              <a:t>19</a:t>
            </a:fld>
            <a:endParaRPr lang="en-US"/>
          </a:p>
        </p:txBody>
      </p:sp>
    </p:spTree>
    <p:extLst>
      <p:ext uri="{BB962C8B-B14F-4D97-AF65-F5344CB8AC3E}">
        <p14:creationId xmlns:p14="http://schemas.microsoft.com/office/powerpoint/2010/main" val="3310140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89016" y="486036"/>
            <a:ext cx="8498971" cy="970383"/>
          </a:xfrm>
        </p:spPr>
        <p:txBody>
          <a:bodyPr>
            <a:noAutofit/>
          </a:bodyPr>
          <a:lstStyle/>
          <a:p>
            <a:pPr algn="l"/>
            <a:r>
              <a:rPr lang="en-US" sz="5400" dirty="0">
                <a:solidFill>
                  <a:srgbClr val="003399"/>
                </a:solidFill>
                <a:latin typeface="+mn-lt"/>
                <a:cs typeface="Arial" panose="020B0604020202020204" pitchFamily="34" charset="0"/>
              </a:rPr>
              <a:t>Course Objective</a:t>
            </a:r>
          </a:p>
        </p:txBody>
      </p:sp>
      <p:sp>
        <p:nvSpPr>
          <p:cNvPr id="3" name="TextBox 2"/>
          <p:cNvSpPr txBox="1"/>
          <p:nvPr/>
        </p:nvSpPr>
        <p:spPr>
          <a:xfrm>
            <a:off x="3430648" y="1443719"/>
            <a:ext cx="7938392" cy="2954655"/>
          </a:xfrm>
          <a:prstGeom prst="rect">
            <a:avLst/>
          </a:prstGeom>
          <a:noFill/>
        </p:spPr>
        <p:txBody>
          <a:bodyPr wrap="square" rtlCol="0">
            <a:spAutoFit/>
          </a:bodyPr>
          <a:lstStyle/>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1" i="0" u="none" strike="noStrike" kern="0" cap="none" spc="0" normalizeH="0" baseline="0" noProof="0" dirty="0">
              <a:ln>
                <a:noFill/>
              </a:ln>
              <a:solidFill>
                <a:srgbClr val="003399"/>
              </a:solidFill>
              <a:effectLst/>
              <a:uLnTx/>
              <a:uFillTx/>
            </a:endParaRPr>
          </a:p>
          <a:p>
            <a:pPr marR="0" lvl="0" defTabSz="914400" eaLnBrk="0" fontAlgn="base" latinLnBrk="0" hangingPunct="0">
              <a:lnSpc>
                <a:spcPct val="100000"/>
              </a:lnSpc>
              <a:spcBef>
                <a:spcPct val="0"/>
              </a:spcBef>
              <a:spcAft>
                <a:spcPct val="0"/>
              </a:spcAft>
              <a:buClrTx/>
              <a:buSzTx/>
              <a:tabLst/>
              <a:defRPr/>
            </a:pPr>
            <a:r>
              <a:rPr kumimoji="0" lang="en-US" sz="3200" b="1" i="0" u="none" strike="noStrike" kern="0" cap="none" spc="0" normalizeH="0" baseline="0" noProof="0" dirty="0">
                <a:ln>
                  <a:noFill/>
                </a:ln>
                <a:solidFill>
                  <a:srgbClr val="003399"/>
                </a:solidFill>
                <a:effectLst/>
                <a:uLnTx/>
                <a:uFillTx/>
              </a:rPr>
              <a:t>Demonstrate</a:t>
            </a:r>
            <a:r>
              <a:rPr kumimoji="0" lang="en-US" sz="3200" b="1" i="0" u="none" strike="noStrike" kern="0" cap="none" spc="0" normalizeH="0" noProof="0" dirty="0">
                <a:ln>
                  <a:noFill/>
                </a:ln>
                <a:solidFill>
                  <a:srgbClr val="003399"/>
                </a:solidFill>
                <a:effectLst/>
                <a:uLnTx/>
                <a:uFillTx/>
              </a:rPr>
              <a:t> </a:t>
            </a:r>
            <a:r>
              <a:rPr kumimoji="0" lang="en-US" sz="3200" i="0" u="none" strike="noStrike" kern="0" cap="none" spc="0" normalizeH="0" noProof="0" dirty="0">
                <a:ln>
                  <a:noFill/>
                </a:ln>
                <a:solidFill>
                  <a:srgbClr val="003399"/>
                </a:solidFill>
                <a:effectLst/>
                <a:uLnTx/>
                <a:uFillTx/>
              </a:rPr>
              <a:t>how to effectively use Big Enough to Win Bargaining techniques and strategies to turn planning, process, and people into power at the bargaining table.</a:t>
            </a:r>
            <a:endParaRPr kumimoji="0" lang="en-US" sz="3200" i="0" u="none" strike="noStrike" kern="0" cap="none" spc="0" normalizeH="0" baseline="0" noProof="0" dirty="0">
              <a:ln>
                <a:noFill/>
              </a:ln>
              <a:solidFill>
                <a:srgbClr val="003399"/>
              </a:solidFill>
              <a:effectLst/>
              <a:uLnTx/>
              <a:uFillTx/>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3399"/>
              </a:solidFill>
              <a:effectLst/>
              <a:uLnTx/>
              <a:uFillTx/>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1F497D"/>
              </a:solidFill>
              <a:effectLst/>
              <a:uLnTx/>
              <a:uFillTx/>
              <a:latin typeface="Arial" panose="020B0604020202020204" pitchFamily="34" charset="0"/>
            </a:endParaRPr>
          </a:p>
        </p:txBody>
      </p:sp>
      <p:grpSp>
        <p:nvGrpSpPr>
          <p:cNvPr id="4" name="Group 3"/>
          <p:cNvGrpSpPr/>
          <p:nvPr/>
        </p:nvGrpSpPr>
        <p:grpSpPr>
          <a:xfrm>
            <a:off x="1087998" y="4289263"/>
            <a:ext cx="10699989" cy="1779813"/>
            <a:chOff x="1087998" y="4289263"/>
            <a:chExt cx="10699989" cy="1779813"/>
          </a:xfrm>
        </p:grpSpPr>
        <p:pic>
          <p:nvPicPr>
            <p:cNvPr id="9" name="Picture 2" descr="http://photos.prnewswire.com/prnvar/20140206/DC60675-b?max=16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8564" y="4298954"/>
              <a:ext cx="2449423" cy="173998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srcRect l="18963" t="20334" r="18262"/>
            <a:stretch/>
          </p:blipFill>
          <p:spPr>
            <a:xfrm>
              <a:off x="6639791" y="4289263"/>
              <a:ext cx="2580201" cy="1749672"/>
            </a:xfrm>
            <a:prstGeom prst="rect">
              <a:avLst/>
            </a:prstGeom>
            <a:ln w="6350">
              <a:solidFill>
                <a:schemeClr val="tx1"/>
              </a:solidFill>
            </a:ln>
          </p:spPr>
        </p:pic>
        <p:pic>
          <p:nvPicPr>
            <p:cNvPr id="11" name="Picture 10"/>
            <p:cNvPicPr>
              <a:picLocks noChangeAspect="1"/>
            </p:cNvPicPr>
            <p:nvPr/>
          </p:nvPicPr>
          <p:blipFill>
            <a:blip r:embed="rId6"/>
            <a:stretch>
              <a:fillRect/>
            </a:stretch>
          </p:blipFill>
          <p:spPr>
            <a:xfrm>
              <a:off x="1087998" y="4294109"/>
              <a:ext cx="2580201" cy="1749672"/>
            </a:xfrm>
            <a:prstGeom prst="rect">
              <a:avLst/>
            </a:prstGeom>
            <a:ln w="6350">
              <a:solidFill>
                <a:schemeClr val="tx1"/>
              </a:solidFill>
            </a:ln>
          </p:spPr>
        </p:pic>
        <p:pic>
          <p:nvPicPr>
            <p:cNvPr id="12" name="Picture 11"/>
            <p:cNvPicPr>
              <a:picLocks noChangeAspect="1"/>
            </p:cNvPicPr>
            <p:nvPr/>
          </p:nvPicPr>
          <p:blipFill rotWithShape="1">
            <a:blip r:embed="rId7"/>
            <a:srcRect l="6800"/>
            <a:stretch/>
          </p:blipFill>
          <p:spPr>
            <a:xfrm>
              <a:off x="3941018" y="4294109"/>
              <a:ext cx="2580201" cy="1774967"/>
            </a:xfrm>
            <a:prstGeom prst="rect">
              <a:avLst/>
            </a:prstGeom>
            <a:ln w="6350">
              <a:solidFill>
                <a:schemeClr val="tx1"/>
              </a:solidFill>
            </a:ln>
          </p:spPr>
        </p:pic>
      </p:grpSp>
      <p:sp>
        <p:nvSpPr>
          <p:cNvPr id="13" name="Rectangle 12"/>
          <p:cNvSpPr/>
          <p:nvPr/>
        </p:nvSpPr>
        <p:spPr>
          <a:xfrm>
            <a:off x="3374572" y="6274064"/>
            <a:ext cx="5442857" cy="471981"/>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50" dirty="0">
                <a:solidFill>
                  <a:srgbClr val="273671"/>
                </a:solidFill>
              </a:rPr>
              <a:t>AMERICAN FEDERATION OF GOVERNMENT EMPLOYEES, AFL-CIO</a:t>
            </a:r>
          </a:p>
        </p:txBody>
      </p:sp>
      <p:sp>
        <p:nvSpPr>
          <p:cNvPr id="5" name="Slide Number Placeholder 4"/>
          <p:cNvSpPr>
            <a:spLocks noGrp="1"/>
          </p:cNvSpPr>
          <p:nvPr>
            <p:ph type="sldNum" sz="quarter" idx="12"/>
          </p:nvPr>
        </p:nvSpPr>
        <p:spPr/>
        <p:txBody>
          <a:bodyPr/>
          <a:lstStyle/>
          <a:p>
            <a:fld id="{56E57F36-6D23-4C39-A2C3-D58391D75D53}" type="slidenum">
              <a:rPr lang="en-US" smtClean="0"/>
              <a:t>2</a:t>
            </a:fld>
            <a:endParaRPr lang="en-US"/>
          </a:p>
        </p:txBody>
      </p:sp>
    </p:spTree>
    <p:extLst>
      <p:ext uri="{BB962C8B-B14F-4D97-AF65-F5344CB8AC3E}">
        <p14:creationId xmlns:p14="http://schemas.microsoft.com/office/powerpoint/2010/main" val="3808431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92527" y="1905000"/>
            <a:ext cx="8498971" cy="1460195"/>
          </a:xfrm>
        </p:spPr>
        <p:txBody>
          <a:bodyPr>
            <a:noAutofit/>
          </a:bodyPr>
          <a:lstStyle/>
          <a:p>
            <a:r>
              <a:rPr lang="en-US" sz="7200" dirty="0">
                <a:solidFill>
                  <a:srgbClr val="003399"/>
                </a:solidFill>
                <a:latin typeface="+mn-lt"/>
                <a:cs typeface="Arial" panose="020B0604020202020204" pitchFamily="34" charset="0"/>
              </a:rPr>
              <a:t>Strategic Bargaining</a:t>
            </a:r>
            <a:br>
              <a:rPr lang="en-US" sz="7200" dirty="0">
                <a:solidFill>
                  <a:srgbClr val="003399"/>
                </a:solidFill>
                <a:latin typeface="+mn-lt"/>
                <a:cs typeface="Arial" panose="020B0604020202020204" pitchFamily="34" charset="0"/>
              </a:rPr>
            </a:br>
            <a:r>
              <a:rPr lang="en-US" sz="7200" dirty="0">
                <a:solidFill>
                  <a:srgbClr val="003399"/>
                </a:solidFill>
                <a:latin typeface="+mn-lt"/>
                <a:cs typeface="Arial" panose="020B0604020202020204" pitchFamily="34" charset="0"/>
              </a:rPr>
              <a:t>Assessment</a:t>
            </a:r>
          </a:p>
        </p:txBody>
      </p:sp>
      <p:pic>
        <p:nvPicPr>
          <p:cNvPr id="10" name="Picture 9"/>
          <p:cNvPicPr>
            <a:picLocks noChangeAspect="1"/>
          </p:cNvPicPr>
          <p:nvPr/>
        </p:nvPicPr>
        <p:blipFill rotWithShape="1">
          <a:blip r:embed="rId4"/>
          <a:srcRect l="18963" t="20334" r="18262"/>
          <a:stretch/>
        </p:blipFill>
        <p:spPr>
          <a:xfrm>
            <a:off x="1092431" y="4334983"/>
            <a:ext cx="2580201" cy="1749672"/>
          </a:xfrm>
          <a:prstGeom prst="rect">
            <a:avLst/>
          </a:prstGeom>
          <a:ln w="6350">
            <a:solidFill>
              <a:schemeClr val="tx1"/>
            </a:solidFill>
          </a:ln>
        </p:spPr>
      </p:pic>
      <p:pic>
        <p:nvPicPr>
          <p:cNvPr id="11" name="Picture 10"/>
          <p:cNvPicPr>
            <a:picLocks noChangeAspect="1"/>
          </p:cNvPicPr>
          <p:nvPr/>
        </p:nvPicPr>
        <p:blipFill>
          <a:blip r:embed="rId5"/>
          <a:stretch>
            <a:fillRect/>
          </a:stretch>
        </p:blipFill>
        <p:spPr>
          <a:xfrm>
            <a:off x="3907398" y="4309349"/>
            <a:ext cx="2580201" cy="1749672"/>
          </a:xfrm>
          <a:prstGeom prst="rect">
            <a:avLst/>
          </a:prstGeom>
          <a:ln w="6350">
            <a:solidFill>
              <a:schemeClr val="tx1"/>
            </a:solidFill>
          </a:ln>
        </p:spPr>
      </p:pic>
      <p:pic>
        <p:nvPicPr>
          <p:cNvPr id="13314" name="Picture 2" descr="http://afge2324.org/wp-content/uploads/2016/03/DSC_6404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703" t="5063" r="2757" b="25739"/>
          <a:stretch/>
        </p:blipFill>
        <p:spPr bwMode="auto">
          <a:xfrm>
            <a:off x="6690360" y="4307643"/>
            <a:ext cx="2456892" cy="1773117"/>
          </a:xfrm>
          <a:prstGeom prst="rect">
            <a:avLst/>
          </a:prstGeom>
          <a:solidFill>
            <a:schemeClr val="bg1"/>
          </a:solidFill>
          <a:ln w="6350">
            <a:solidFill>
              <a:schemeClr val="tx1"/>
            </a:solidFill>
          </a:ln>
        </p:spPr>
      </p:pic>
      <p:pic>
        <p:nvPicPr>
          <p:cNvPr id="12" name="Picture 2" descr="http://photos.prnewswire.com/prnvar/20140206/DC60675-b?max=16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8564" y="4298954"/>
            <a:ext cx="2449423" cy="173998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374572" y="6274064"/>
            <a:ext cx="5442857" cy="471981"/>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50" dirty="0">
                <a:solidFill>
                  <a:srgbClr val="273671"/>
                </a:solidFill>
              </a:rPr>
              <a:t>AMERICAN FEDERATION OF GOVERNMENT EMPLOYEES, AFL-CIO</a:t>
            </a:r>
          </a:p>
        </p:txBody>
      </p:sp>
      <p:sp>
        <p:nvSpPr>
          <p:cNvPr id="3" name="Slide Number Placeholder 2"/>
          <p:cNvSpPr>
            <a:spLocks noGrp="1"/>
          </p:cNvSpPr>
          <p:nvPr>
            <p:ph type="sldNum" sz="quarter" idx="12"/>
          </p:nvPr>
        </p:nvSpPr>
        <p:spPr/>
        <p:txBody>
          <a:bodyPr/>
          <a:lstStyle/>
          <a:p>
            <a:fld id="{56E57F36-6D23-4C39-A2C3-D58391D75D53}" type="slidenum">
              <a:rPr lang="en-US" smtClean="0"/>
              <a:t>20</a:t>
            </a:fld>
            <a:endParaRPr lang="en-US"/>
          </a:p>
        </p:txBody>
      </p:sp>
    </p:spTree>
    <p:extLst>
      <p:ext uri="{BB962C8B-B14F-4D97-AF65-F5344CB8AC3E}">
        <p14:creationId xmlns:p14="http://schemas.microsoft.com/office/powerpoint/2010/main" val="4171188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START WITH A BASIC ASSESSMENT</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3" name="Content Placeholder 2"/>
          <p:cNvSpPr>
            <a:spLocks noGrp="1"/>
          </p:cNvSpPr>
          <p:nvPr>
            <p:ph sz="half" idx="1"/>
          </p:nvPr>
        </p:nvSpPr>
        <p:spPr>
          <a:xfrm>
            <a:off x="990600" y="1810385"/>
            <a:ext cx="5577840" cy="4351338"/>
          </a:xfrm>
        </p:spPr>
        <p:txBody>
          <a:bodyPr/>
          <a:lstStyle/>
          <a:p>
            <a:r>
              <a:rPr lang="en-US" dirty="0"/>
              <a:t>How is bargaining viewed?</a:t>
            </a:r>
          </a:p>
          <a:p>
            <a:r>
              <a:rPr lang="en-US" dirty="0"/>
              <a:t>What is your experience level?</a:t>
            </a:r>
          </a:p>
          <a:p>
            <a:r>
              <a:rPr lang="en-US" dirty="0"/>
              <a:t>What resources do we have to work with?</a:t>
            </a:r>
          </a:p>
          <a:p>
            <a:r>
              <a:rPr lang="en-US" dirty="0"/>
              <a:t>What do we hope to achieve?</a:t>
            </a:r>
          </a:p>
          <a:p>
            <a:r>
              <a:rPr lang="en-US" dirty="0"/>
              <a:t>Who are we bargaining with?</a:t>
            </a:r>
          </a:p>
          <a:p>
            <a:pPr marL="0" indent="0">
              <a:buNone/>
            </a:pPr>
            <a:endParaRPr lang="en-US" dirty="0"/>
          </a:p>
        </p:txBody>
      </p:sp>
      <p:pic>
        <p:nvPicPr>
          <p:cNvPr id="9" name="Picture 8"/>
          <p:cNvPicPr>
            <a:picLocks noChangeAspect="1"/>
          </p:cNvPicPr>
          <p:nvPr/>
        </p:nvPicPr>
        <p:blipFill>
          <a:blip r:embed="rId4"/>
          <a:stretch>
            <a:fillRect/>
          </a:stretch>
        </p:blipFill>
        <p:spPr>
          <a:xfrm>
            <a:off x="6568440" y="1810385"/>
            <a:ext cx="4615612" cy="2865121"/>
          </a:xfrm>
          <a:prstGeom prst="rect">
            <a:avLst/>
          </a:prstGeom>
        </p:spPr>
      </p:pic>
      <p:sp>
        <p:nvSpPr>
          <p:cNvPr id="2" name="Slide Number Placeholder 1"/>
          <p:cNvSpPr>
            <a:spLocks noGrp="1"/>
          </p:cNvSpPr>
          <p:nvPr>
            <p:ph type="sldNum" sz="quarter" idx="12"/>
          </p:nvPr>
        </p:nvSpPr>
        <p:spPr/>
        <p:txBody>
          <a:bodyPr/>
          <a:lstStyle/>
          <a:p>
            <a:fld id="{56E57F36-6D23-4C39-A2C3-D58391D75D53}" type="slidenum">
              <a:rPr lang="en-US" smtClean="0"/>
              <a:t>21</a:t>
            </a:fld>
            <a:endParaRPr lang="en-US"/>
          </a:p>
        </p:txBody>
      </p:sp>
    </p:spTree>
    <p:extLst>
      <p:ext uri="{BB962C8B-B14F-4D97-AF65-F5344CB8AC3E}">
        <p14:creationId xmlns:p14="http://schemas.microsoft.com/office/powerpoint/2010/main" val="575258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ctr"/>
            <a:r>
              <a:rPr lang="en-US" dirty="0">
                <a:solidFill>
                  <a:srgbClr val="003399"/>
                </a:solidFill>
                <a:latin typeface="Arial" panose="020B0604020202020204" pitchFamily="34" charset="0"/>
                <a:cs typeface="Arial" panose="020B0604020202020204" pitchFamily="34" charset="0"/>
              </a:rPr>
              <a:t>ATTITUDE TOWARDS BARGAINING</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3" name="Content Placeholder 2"/>
          <p:cNvSpPr>
            <a:spLocks noGrp="1"/>
          </p:cNvSpPr>
          <p:nvPr>
            <p:ph sz="half" idx="1"/>
          </p:nvPr>
        </p:nvSpPr>
        <p:spPr>
          <a:xfrm>
            <a:off x="762000" y="2346959"/>
            <a:ext cx="10759440" cy="3276601"/>
          </a:xfrm>
        </p:spPr>
        <p:txBody>
          <a:bodyPr>
            <a:normAutofit/>
          </a:bodyPr>
          <a:lstStyle/>
          <a:p>
            <a:pPr marL="0" indent="0" algn="ctr">
              <a:buNone/>
            </a:pPr>
            <a:r>
              <a:rPr lang="en-US" sz="5400" b="1" i="1" dirty="0"/>
              <a:t>How do you view bargaining?</a:t>
            </a:r>
          </a:p>
          <a:p>
            <a:pPr marL="0" indent="0" algn="ctr">
              <a:buNone/>
            </a:pPr>
            <a:endParaRPr lang="en-US" sz="5400" b="1" dirty="0"/>
          </a:p>
        </p:txBody>
      </p:sp>
      <p:sp>
        <p:nvSpPr>
          <p:cNvPr id="2" name="Slide Number Placeholder 1"/>
          <p:cNvSpPr>
            <a:spLocks noGrp="1"/>
          </p:cNvSpPr>
          <p:nvPr>
            <p:ph type="sldNum" sz="quarter" idx="12"/>
          </p:nvPr>
        </p:nvSpPr>
        <p:spPr/>
        <p:txBody>
          <a:bodyPr/>
          <a:lstStyle/>
          <a:p>
            <a:fld id="{56E57F36-6D23-4C39-A2C3-D58391D75D53}" type="slidenum">
              <a:rPr lang="en-US" smtClean="0"/>
              <a:t>22</a:t>
            </a:fld>
            <a:endParaRPr lang="en-US"/>
          </a:p>
        </p:txBody>
      </p:sp>
    </p:spTree>
    <p:extLst>
      <p:ext uri="{BB962C8B-B14F-4D97-AF65-F5344CB8AC3E}">
        <p14:creationId xmlns:p14="http://schemas.microsoft.com/office/powerpoint/2010/main" val="3655052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ctr"/>
            <a:r>
              <a:rPr lang="en-US" dirty="0">
                <a:solidFill>
                  <a:srgbClr val="003399"/>
                </a:solidFill>
                <a:latin typeface="Arial" panose="020B0604020202020204" pitchFamily="34" charset="0"/>
                <a:cs typeface="Arial" panose="020B0604020202020204" pitchFamily="34" charset="0"/>
              </a:rPr>
              <a:t>ATTITUDE TOWARDS BARGAINING</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3" name="Content Placeholder 2"/>
          <p:cNvSpPr>
            <a:spLocks noGrp="1"/>
          </p:cNvSpPr>
          <p:nvPr>
            <p:ph sz="half" idx="1"/>
          </p:nvPr>
        </p:nvSpPr>
        <p:spPr>
          <a:xfrm>
            <a:off x="761999" y="2011681"/>
            <a:ext cx="7108371" cy="3611880"/>
          </a:xfrm>
        </p:spPr>
        <p:txBody>
          <a:bodyPr>
            <a:normAutofit/>
          </a:bodyPr>
          <a:lstStyle/>
          <a:p>
            <a:pPr marL="0" indent="0">
              <a:buNone/>
            </a:pPr>
            <a:r>
              <a:rPr lang="en-US" dirty="0"/>
              <a:t>Every Negotiating Team must bargain with an eye towards:</a:t>
            </a:r>
          </a:p>
          <a:p>
            <a:pPr lvl="1"/>
            <a:r>
              <a:rPr lang="en-US" sz="2800" dirty="0"/>
              <a:t>Building a stronger contract</a:t>
            </a:r>
          </a:p>
          <a:p>
            <a:pPr lvl="1"/>
            <a:r>
              <a:rPr lang="en-US" sz="2800" dirty="0"/>
              <a:t>Building a relationship with management that will better serve the members</a:t>
            </a:r>
          </a:p>
          <a:p>
            <a:pPr lvl="1"/>
            <a:r>
              <a:rPr lang="en-US" sz="2800" dirty="0"/>
              <a:t>Building the strength of unit</a:t>
            </a:r>
          </a:p>
          <a:p>
            <a:pPr marL="0" indent="0" algn="ctr">
              <a:buNone/>
            </a:pPr>
            <a:endParaRPr lang="en-US" sz="5400" b="1" dirty="0"/>
          </a:p>
        </p:txBody>
      </p:sp>
      <p:pic>
        <p:nvPicPr>
          <p:cNvPr id="16388" name="Picture 4" descr="http://hrc-assets.s3.amazonaws.com/images/made/images/remote/http_hrc-assets.s3-website-us-east-1.amazonaws.com/files/images/corporatedownloads/platinum-target_600_338.png"/>
          <p:cNvPicPr>
            <a:picLocks noChangeAspect="1" noChangeArrowheads="1"/>
          </p:cNvPicPr>
          <p:nvPr/>
        </p:nvPicPr>
        <p:blipFill rotWithShape="1">
          <a:blip r:embed="rId4">
            <a:extLst>
              <a:ext uri="{28A0092B-C50C-407E-A947-70E740481C1C}">
                <a14:useLocalDpi xmlns:a14="http://schemas.microsoft.com/office/drawing/2010/main" val="0"/>
              </a:ext>
            </a:extLst>
          </a:blip>
          <a:srcRect l="29278" t="8491" r="29922" b="26657"/>
          <a:stretch/>
        </p:blipFill>
        <p:spPr bwMode="auto">
          <a:xfrm>
            <a:off x="8173646" y="1965959"/>
            <a:ext cx="3012514" cy="26974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0200" y="2788920"/>
            <a:ext cx="990600" cy="1143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Slide Number Placeholder 5"/>
          <p:cNvSpPr>
            <a:spLocks noGrp="1"/>
          </p:cNvSpPr>
          <p:nvPr>
            <p:ph type="sldNum" sz="quarter" idx="12"/>
          </p:nvPr>
        </p:nvSpPr>
        <p:spPr/>
        <p:txBody>
          <a:bodyPr/>
          <a:lstStyle/>
          <a:p>
            <a:fld id="{56E57F36-6D23-4C39-A2C3-D58391D75D53}" type="slidenum">
              <a:rPr lang="en-US" smtClean="0"/>
              <a:t>23</a:t>
            </a:fld>
            <a:endParaRPr lang="en-US"/>
          </a:p>
        </p:txBody>
      </p:sp>
    </p:spTree>
    <p:extLst>
      <p:ext uri="{BB962C8B-B14F-4D97-AF65-F5344CB8AC3E}">
        <p14:creationId xmlns:p14="http://schemas.microsoft.com/office/powerpoint/2010/main" val="2290946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b="1" dirty="0">
                <a:solidFill>
                  <a:srgbClr val="003399"/>
                </a:solidFill>
              </a:rPr>
              <a:t>Changing how Collective Bargaining is viewed</a:t>
            </a:r>
            <a:endParaRPr lang="en-US" dirty="0">
              <a:solidFill>
                <a:srgbClr val="003399"/>
              </a:solidFill>
              <a:latin typeface="Arial" panose="020B0604020202020204" pitchFamily="34" charset="0"/>
              <a:cs typeface="Arial" panose="020B0604020202020204" pitchFamily="34" charset="0"/>
            </a:endParaRP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3" name="Content Placeholder 2"/>
          <p:cNvSpPr>
            <a:spLocks noGrp="1"/>
          </p:cNvSpPr>
          <p:nvPr>
            <p:ph sz="half" idx="1"/>
          </p:nvPr>
        </p:nvSpPr>
        <p:spPr>
          <a:xfrm>
            <a:off x="762000" y="1661160"/>
            <a:ext cx="10576560" cy="4701540"/>
          </a:xfrm>
        </p:spPr>
        <p:txBody>
          <a:bodyPr>
            <a:normAutofit fontScale="70000" lnSpcReduction="20000"/>
          </a:bodyPr>
          <a:lstStyle/>
          <a:p>
            <a:r>
              <a:rPr lang="en-US" sz="4000" i="1" dirty="0"/>
              <a:t>By the Union</a:t>
            </a:r>
          </a:p>
          <a:p>
            <a:pPr lvl="1">
              <a:buFont typeface="Courier New" panose="02070309020205020404" pitchFamily="49" charset="0"/>
              <a:buChar char="o"/>
            </a:pPr>
            <a:r>
              <a:rPr lang="en-US" sz="4000" dirty="0"/>
              <a:t>We don’t bargain in a bubble</a:t>
            </a:r>
          </a:p>
          <a:p>
            <a:pPr lvl="1">
              <a:buFont typeface="Courier New" panose="02070309020205020404" pitchFamily="49" charset="0"/>
              <a:buChar char="o"/>
            </a:pPr>
            <a:r>
              <a:rPr lang="en-US" sz="4000" dirty="0"/>
              <a:t>We bargain at the table - we win away from the table</a:t>
            </a:r>
          </a:p>
          <a:p>
            <a:pPr marL="457200" lvl="1" indent="0">
              <a:buNone/>
            </a:pPr>
            <a:endParaRPr lang="en-US" sz="2600" dirty="0"/>
          </a:p>
          <a:p>
            <a:r>
              <a:rPr lang="en-US" sz="4000" i="1" dirty="0"/>
              <a:t>By the Employees</a:t>
            </a:r>
          </a:p>
          <a:p>
            <a:pPr lvl="1">
              <a:buFont typeface="Courier New" panose="02070309020205020404" pitchFamily="49" charset="0"/>
              <a:buChar char="o"/>
            </a:pPr>
            <a:r>
              <a:rPr lang="en-US" sz="4000" dirty="0"/>
              <a:t>This is our process</a:t>
            </a:r>
          </a:p>
          <a:p>
            <a:pPr lvl="1">
              <a:buFont typeface="Courier New" panose="02070309020205020404" pitchFamily="49" charset="0"/>
              <a:buChar char="o"/>
            </a:pPr>
            <a:r>
              <a:rPr lang="en-US" sz="4000" dirty="0"/>
              <a:t>This is a chance to be engaged</a:t>
            </a:r>
          </a:p>
          <a:p>
            <a:pPr lvl="1">
              <a:buFont typeface="Courier New" panose="02070309020205020404" pitchFamily="49" charset="0"/>
              <a:buChar char="o"/>
            </a:pPr>
            <a:r>
              <a:rPr lang="en-US" sz="4000" dirty="0"/>
              <a:t>This is a chance to have a voice</a:t>
            </a:r>
          </a:p>
          <a:p>
            <a:pPr marL="457200" lvl="1" indent="0">
              <a:buNone/>
            </a:pPr>
            <a:endParaRPr lang="en-US" sz="2600" dirty="0"/>
          </a:p>
          <a:p>
            <a:r>
              <a:rPr lang="en-US" sz="4000" i="1" dirty="0"/>
              <a:t>By the Agency</a:t>
            </a:r>
          </a:p>
          <a:p>
            <a:pPr lvl="1">
              <a:buFont typeface="Courier New" panose="02070309020205020404" pitchFamily="49" charset="0"/>
              <a:buChar char="o"/>
            </a:pPr>
            <a:r>
              <a:rPr lang="en-US" sz="4000" dirty="0"/>
              <a:t>This is a collaborative process, we need mutual agreement</a:t>
            </a:r>
          </a:p>
          <a:p>
            <a:pPr lvl="1">
              <a:buFont typeface="Courier New" panose="02070309020205020404" pitchFamily="49" charset="0"/>
              <a:buChar char="o"/>
            </a:pPr>
            <a:r>
              <a:rPr lang="en-US" sz="4000" dirty="0"/>
              <a:t>We are partners in this process, we must learn to work together</a:t>
            </a:r>
          </a:p>
          <a:p>
            <a:pPr marL="0" indent="0" algn="ctr">
              <a:buNone/>
            </a:pPr>
            <a:endParaRPr lang="en-US" sz="5400" b="1"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2680" y="1728787"/>
            <a:ext cx="1417320" cy="2682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p:txBody>
          <a:bodyPr/>
          <a:lstStyle/>
          <a:p>
            <a:fld id="{56E57F36-6D23-4C39-A2C3-D58391D75D53}" type="slidenum">
              <a:rPr lang="en-US" smtClean="0"/>
              <a:t>24</a:t>
            </a:fld>
            <a:endParaRPr lang="en-US"/>
          </a:p>
        </p:txBody>
      </p:sp>
    </p:spTree>
    <p:extLst>
      <p:ext uri="{BB962C8B-B14F-4D97-AF65-F5344CB8AC3E}">
        <p14:creationId xmlns:p14="http://schemas.microsoft.com/office/powerpoint/2010/main" val="118108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b="1" dirty="0">
                <a:solidFill>
                  <a:srgbClr val="003399"/>
                </a:solidFill>
              </a:rPr>
              <a:t>Experience Level and Training</a:t>
            </a:r>
            <a:endParaRPr lang="en-US" dirty="0">
              <a:solidFill>
                <a:srgbClr val="003399"/>
              </a:solidFill>
              <a:latin typeface="Arial" panose="020B0604020202020204" pitchFamily="34" charset="0"/>
              <a:cs typeface="Arial" panose="020B0604020202020204" pitchFamily="34" charset="0"/>
            </a:endParaRP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3" name="Content Placeholder 2"/>
          <p:cNvSpPr>
            <a:spLocks noGrp="1"/>
          </p:cNvSpPr>
          <p:nvPr>
            <p:ph sz="half" idx="1"/>
          </p:nvPr>
        </p:nvSpPr>
        <p:spPr>
          <a:xfrm>
            <a:off x="762000" y="1661160"/>
            <a:ext cx="7010400" cy="4282441"/>
          </a:xfrm>
        </p:spPr>
        <p:txBody>
          <a:bodyPr>
            <a:normAutofit/>
          </a:bodyPr>
          <a:lstStyle/>
          <a:p>
            <a:r>
              <a:rPr lang="en-US" sz="3000" dirty="0"/>
              <a:t>What kind of bargaining experience exists on the team?</a:t>
            </a:r>
          </a:p>
          <a:p>
            <a:r>
              <a:rPr lang="en-US" sz="3000" dirty="0"/>
              <a:t>Where do our strengths lie?</a:t>
            </a:r>
          </a:p>
          <a:p>
            <a:r>
              <a:rPr lang="en-US" sz="3000" dirty="0"/>
              <a:t>What other skills/experience would be useful when bargaining?</a:t>
            </a:r>
          </a:p>
          <a:p>
            <a:r>
              <a:rPr lang="en-US" sz="3000" dirty="0"/>
              <a:t>Do we need any specific type of training?</a:t>
            </a:r>
          </a:p>
          <a:p>
            <a:pPr marL="0" indent="0">
              <a:buNone/>
            </a:pPr>
            <a:endParaRPr lang="en-US" sz="5400" b="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2642" y="2005965"/>
            <a:ext cx="3302620" cy="2367916"/>
          </a:xfrm>
          <a:prstGeom prst="rect">
            <a:avLst/>
          </a:prstGeom>
          <a:ln w="6350">
            <a:solidFill>
              <a:schemeClr val="tx1"/>
            </a:solidFill>
          </a:ln>
        </p:spPr>
      </p:pic>
      <p:sp>
        <p:nvSpPr>
          <p:cNvPr id="6" name="Slide Number Placeholder 5"/>
          <p:cNvSpPr>
            <a:spLocks noGrp="1"/>
          </p:cNvSpPr>
          <p:nvPr>
            <p:ph type="sldNum" sz="quarter" idx="12"/>
          </p:nvPr>
        </p:nvSpPr>
        <p:spPr/>
        <p:txBody>
          <a:bodyPr/>
          <a:lstStyle/>
          <a:p>
            <a:fld id="{56E57F36-6D23-4C39-A2C3-D58391D75D53}" type="slidenum">
              <a:rPr lang="en-US" smtClean="0"/>
              <a:t>25</a:t>
            </a:fld>
            <a:endParaRPr lang="en-US"/>
          </a:p>
        </p:txBody>
      </p:sp>
    </p:spTree>
    <p:extLst>
      <p:ext uri="{BB962C8B-B14F-4D97-AF65-F5344CB8AC3E}">
        <p14:creationId xmlns:p14="http://schemas.microsoft.com/office/powerpoint/2010/main" val="3931924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b="1" dirty="0">
                <a:solidFill>
                  <a:srgbClr val="003399"/>
                </a:solidFill>
              </a:rPr>
              <a:t>Experience Level and Training</a:t>
            </a:r>
            <a:endParaRPr lang="en-US" dirty="0">
              <a:solidFill>
                <a:srgbClr val="003399"/>
              </a:solidFill>
              <a:latin typeface="Arial" panose="020B0604020202020204" pitchFamily="34" charset="0"/>
              <a:cs typeface="Arial" panose="020B0604020202020204" pitchFamily="34" charset="0"/>
            </a:endParaRP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3" name="Content Placeholder 2"/>
          <p:cNvSpPr>
            <a:spLocks noGrp="1"/>
          </p:cNvSpPr>
          <p:nvPr>
            <p:ph sz="half" idx="1"/>
          </p:nvPr>
        </p:nvSpPr>
        <p:spPr>
          <a:xfrm>
            <a:off x="762000" y="1661160"/>
            <a:ext cx="7010400" cy="4282441"/>
          </a:xfrm>
        </p:spPr>
        <p:txBody>
          <a:bodyPr>
            <a:normAutofit/>
          </a:bodyPr>
          <a:lstStyle/>
          <a:p>
            <a:r>
              <a:rPr lang="en-US" sz="3000" dirty="0"/>
              <a:t>What kind of bargaining experience exists on the Agency team?</a:t>
            </a:r>
          </a:p>
          <a:p>
            <a:r>
              <a:rPr lang="en-US" sz="3000" dirty="0"/>
              <a:t>How have they bargained in the past?</a:t>
            </a:r>
          </a:p>
          <a:p>
            <a:r>
              <a:rPr lang="en-US" sz="3000" dirty="0"/>
              <a:t>What relationships exist within the Agency that can assist the Union?</a:t>
            </a:r>
          </a:p>
          <a:p>
            <a:pPr marL="0" indent="0">
              <a:buNone/>
            </a:pPr>
            <a:endParaRPr lang="en-US" sz="5400" b="1" dirty="0"/>
          </a:p>
        </p:txBody>
      </p:sp>
      <p:pic>
        <p:nvPicPr>
          <p:cNvPr id="4098" name="Picture 2" descr="https://www.flra.gov/system/files/styles/slideshow-image/private/Slides/15-152-296-01_Brandon%20Iriye.jpg?itok=IZ_03-ZY"/>
          <p:cNvPicPr>
            <a:picLocks noChangeAspect="1" noChangeArrowheads="1"/>
          </p:cNvPicPr>
          <p:nvPr/>
        </p:nvPicPr>
        <p:blipFill rotWithShape="1">
          <a:blip r:embed="rId4">
            <a:extLst>
              <a:ext uri="{28A0092B-C50C-407E-A947-70E740481C1C}">
                <a14:useLocalDpi xmlns:a14="http://schemas.microsoft.com/office/drawing/2010/main" val="0"/>
              </a:ext>
            </a:extLst>
          </a:blip>
          <a:srcRect l="17086"/>
          <a:stretch/>
        </p:blipFill>
        <p:spPr bwMode="auto">
          <a:xfrm>
            <a:off x="7909560" y="1722120"/>
            <a:ext cx="3830320" cy="285750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56E57F36-6D23-4C39-A2C3-D58391D75D53}" type="slidenum">
              <a:rPr lang="en-US" smtClean="0"/>
              <a:t>26</a:t>
            </a:fld>
            <a:endParaRPr lang="en-US"/>
          </a:p>
        </p:txBody>
      </p:sp>
    </p:spTree>
    <p:extLst>
      <p:ext uri="{BB962C8B-B14F-4D97-AF65-F5344CB8AC3E}">
        <p14:creationId xmlns:p14="http://schemas.microsoft.com/office/powerpoint/2010/main" val="1917809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b="1" dirty="0">
                <a:solidFill>
                  <a:srgbClr val="003399"/>
                </a:solidFill>
              </a:rPr>
              <a:t>Resources</a:t>
            </a:r>
            <a:endParaRPr lang="en-US" dirty="0">
              <a:solidFill>
                <a:srgbClr val="003399"/>
              </a:solidFill>
              <a:latin typeface="Arial" panose="020B0604020202020204" pitchFamily="34" charset="0"/>
              <a:cs typeface="Arial" panose="020B0604020202020204" pitchFamily="34" charset="0"/>
            </a:endParaRP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3" name="Content Placeholder 2"/>
          <p:cNvSpPr>
            <a:spLocks noGrp="1"/>
          </p:cNvSpPr>
          <p:nvPr>
            <p:ph sz="half" idx="1"/>
          </p:nvPr>
        </p:nvSpPr>
        <p:spPr>
          <a:xfrm>
            <a:off x="762000" y="1661160"/>
            <a:ext cx="7010400" cy="4282441"/>
          </a:xfrm>
        </p:spPr>
        <p:txBody>
          <a:bodyPr>
            <a:normAutofit/>
          </a:bodyPr>
          <a:lstStyle/>
          <a:p>
            <a:pPr lvl="1"/>
            <a:r>
              <a:rPr lang="en-US" sz="2800" dirty="0">
                <a:solidFill>
                  <a:prstClr val="black"/>
                </a:solidFill>
              </a:rPr>
              <a:t>Membership</a:t>
            </a:r>
          </a:p>
          <a:p>
            <a:pPr lvl="1"/>
            <a:r>
              <a:rPr lang="en-US" sz="2800" dirty="0">
                <a:solidFill>
                  <a:prstClr val="black"/>
                </a:solidFill>
              </a:rPr>
              <a:t>District</a:t>
            </a:r>
          </a:p>
          <a:p>
            <a:pPr lvl="1"/>
            <a:r>
              <a:rPr lang="en-US" sz="2800" dirty="0">
                <a:solidFill>
                  <a:prstClr val="black"/>
                </a:solidFill>
              </a:rPr>
              <a:t>Other Locals</a:t>
            </a:r>
          </a:p>
          <a:p>
            <a:pPr lvl="1"/>
            <a:r>
              <a:rPr lang="en-US" sz="2800" dirty="0">
                <a:solidFill>
                  <a:prstClr val="black"/>
                </a:solidFill>
              </a:rPr>
              <a:t>Council</a:t>
            </a:r>
          </a:p>
          <a:p>
            <a:pPr lvl="1"/>
            <a:r>
              <a:rPr lang="en-US" sz="2800" dirty="0">
                <a:solidFill>
                  <a:prstClr val="black"/>
                </a:solidFill>
              </a:rPr>
              <a:t>National</a:t>
            </a:r>
          </a:p>
          <a:p>
            <a:pPr lvl="1"/>
            <a:r>
              <a:rPr lang="en-US" sz="2800" dirty="0">
                <a:solidFill>
                  <a:prstClr val="black"/>
                </a:solidFill>
              </a:rPr>
              <a:t>Outside groups or coalitions</a:t>
            </a:r>
          </a:p>
          <a:p>
            <a:pPr marL="0" indent="0">
              <a:buNone/>
            </a:pPr>
            <a:endParaRPr lang="en-US" sz="5400" b="1" dirty="0"/>
          </a:p>
        </p:txBody>
      </p:sp>
      <p:sp>
        <p:nvSpPr>
          <p:cNvPr id="6" name="AutoShape 6" descr="Image result for AFGE conferen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Image result for AFGE conferenc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 name="Group 1"/>
          <p:cNvGrpSpPr/>
          <p:nvPr/>
        </p:nvGrpSpPr>
        <p:grpSpPr>
          <a:xfrm>
            <a:off x="6981734" y="1604945"/>
            <a:ext cx="3088203" cy="3066222"/>
            <a:chOff x="6913154" y="2130725"/>
            <a:chExt cx="3088203" cy="3066222"/>
          </a:xfrm>
        </p:grpSpPr>
        <p:pic>
          <p:nvPicPr>
            <p:cNvPr id="13" name="Picture 12"/>
            <p:cNvPicPr>
              <a:picLocks noChangeAspect="1"/>
            </p:cNvPicPr>
            <p:nvPr/>
          </p:nvPicPr>
          <p:blipFill>
            <a:blip r:embed="rId4"/>
            <a:stretch>
              <a:fillRect/>
            </a:stretch>
          </p:blipFill>
          <p:spPr>
            <a:xfrm>
              <a:off x="6913154" y="4053840"/>
              <a:ext cx="3088203" cy="1143107"/>
            </a:xfrm>
            <a:prstGeom prst="rect">
              <a:avLst/>
            </a:prstGeom>
            <a:ln w="6350">
              <a:noFill/>
            </a:ln>
          </p:spPr>
        </p:pic>
        <p:pic>
          <p:nvPicPr>
            <p:cNvPr id="3076" name="Picture 4" descr="Image result for lawyers and managers negotiating .gov .edu .o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4082" y="2130725"/>
              <a:ext cx="2026345" cy="190406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Slide Number Placeholder 9"/>
          <p:cNvSpPr>
            <a:spLocks noGrp="1"/>
          </p:cNvSpPr>
          <p:nvPr>
            <p:ph type="sldNum" sz="quarter" idx="12"/>
          </p:nvPr>
        </p:nvSpPr>
        <p:spPr/>
        <p:txBody>
          <a:bodyPr/>
          <a:lstStyle/>
          <a:p>
            <a:fld id="{56E57F36-6D23-4C39-A2C3-D58391D75D53}" type="slidenum">
              <a:rPr lang="en-US" smtClean="0"/>
              <a:t>27</a:t>
            </a:fld>
            <a:endParaRPr lang="en-US"/>
          </a:p>
        </p:txBody>
      </p:sp>
    </p:spTree>
    <p:extLst>
      <p:ext uri="{BB962C8B-B14F-4D97-AF65-F5344CB8AC3E}">
        <p14:creationId xmlns:p14="http://schemas.microsoft.com/office/powerpoint/2010/main" val="882982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92527" y="1905000"/>
            <a:ext cx="8498971" cy="1460195"/>
          </a:xfrm>
        </p:spPr>
        <p:txBody>
          <a:bodyPr>
            <a:noAutofit/>
          </a:bodyPr>
          <a:lstStyle/>
          <a:p>
            <a:r>
              <a:rPr lang="en-US" sz="7200" dirty="0">
                <a:solidFill>
                  <a:srgbClr val="003399"/>
                </a:solidFill>
                <a:latin typeface="+mn-lt"/>
                <a:cs typeface="Arial" panose="020B0604020202020204" pitchFamily="34" charset="0"/>
              </a:rPr>
              <a:t>Strategic Bargaining</a:t>
            </a:r>
            <a:br>
              <a:rPr lang="en-US" sz="7200" dirty="0">
                <a:solidFill>
                  <a:srgbClr val="003399"/>
                </a:solidFill>
                <a:latin typeface="+mn-lt"/>
                <a:cs typeface="Arial" panose="020B0604020202020204" pitchFamily="34" charset="0"/>
              </a:rPr>
            </a:br>
            <a:r>
              <a:rPr lang="en-US" sz="7200" dirty="0">
                <a:solidFill>
                  <a:srgbClr val="003399"/>
                </a:solidFill>
                <a:latin typeface="+mn-lt"/>
                <a:cs typeface="Arial" panose="020B0604020202020204" pitchFamily="34" charset="0"/>
              </a:rPr>
              <a:t>Process</a:t>
            </a:r>
          </a:p>
        </p:txBody>
      </p:sp>
      <p:pic>
        <p:nvPicPr>
          <p:cNvPr id="10" name="Picture 9"/>
          <p:cNvPicPr>
            <a:picLocks noChangeAspect="1"/>
          </p:cNvPicPr>
          <p:nvPr/>
        </p:nvPicPr>
        <p:blipFill rotWithShape="1">
          <a:blip r:embed="rId4"/>
          <a:srcRect l="18963" t="20334" r="18262"/>
          <a:stretch/>
        </p:blipFill>
        <p:spPr>
          <a:xfrm>
            <a:off x="1092431" y="4334983"/>
            <a:ext cx="2580201" cy="1749672"/>
          </a:xfrm>
          <a:prstGeom prst="rect">
            <a:avLst/>
          </a:prstGeom>
          <a:ln w="6350">
            <a:solidFill>
              <a:schemeClr val="tx1"/>
            </a:solidFill>
          </a:ln>
        </p:spPr>
      </p:pic>
      <p:pic>
        <p:nvPicPr>
          <p:cNvPr id="11" name="Picture 10"/>
          <p:cNvPicPr>
            <a:picLocks noChangeAspect="1"/>
          </p:cNvPicPr>
          <p:nvPr/>
        </p:nvPicPr>
        <p:blipFill>
          <a:blip r:embed="rId5"/>
          <a:stretch>
            <a:fillRect/>
          </a:stretch>
        </p:blipFill>
        <p:spPr>
          <a:xfrm>
            <a:off x="3907398" y="4309349"/>
            <a:ext cx="2580201" cy="1749672"/>
          </a:xfrm>
          <a:prstGeom prst="rect">
            <a:avLst/>
          </a:prstGeom>
          <a:ln w="6350">
            <a:solidFill>
              <a:schemeClr val="tx1"/>
            </a:solidFill>
          </a:ln>
        </p:spPr>
      </p:pic>
      <p:pic>
        <p:nvPicPr>
          <p:cNvPr id="13314" name="Picture 2" descr="http://afge2324.org/wp-content/uploads/2016/03/DSC_6404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703" t="5063" r="2757" b="25739"/>
          <a:stretch/>
        </p:blipFill>
        <p:spPr bwMode="auto">
          <a:xfrm>
            <a:off x="6690360" y="4307643"/>
            <a:ext cx="2456892" cy="1773117"/>
          </a:xfrm>
          <a:prstGeom prst="rect">
            <a:avLst/>
          </a:prstGeom>
          <a:solidFill>
            <a:schemeClr val="bg1"/>
          </a:solidFill>
          <a:ln w="6350">
            <a:solidFill>
              <a:schemeClr val="tx1"/>
            </a:solidFill>
          </a:ln>
        </p:spPr>
      </p:pic>
      <p:pic>
        <p:nvPicPr>
          <p:cNvPr id="12" name="Picture 2" descr="http://photos.prnewswire.com/prnvar/20140206/DC60675-b?max=16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8564" y="4298954"/>
            <a:ext cx="2449423" cy="173998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8834" y="341946"/>
            <a:ext cx="2667000" cy="809625"/>
          </a:xfrm>
          <a:prstGeom prst="rect">
            <a:avLst/>
          </a:prstGeom>
        </p:spPr>
      </p:pic>
      <p:sp>
        <p:nvSpPr>
          <p:cNvPr id="3" name="Slide Number Placeholder 2"/>
          <p:cNvSpPr>
            <a:spLocks noGrp="1"/>
          </p:cNvSpPr>
          <p:nvPr>
            <p:ph type="sldNum" sz="quarter" idx="12"/>
          </p:nvPr>
        </p:nvSpPr>
        <p:spPr/>
        <p:txBody>
          <a:bodyPr/>
          <a:lstStyle/>
          <a:p>
            <a:fld id="{56E57F36-6D23-4C39-A2C3-D58391D75D53}" type="slidenum">
              <a:rPr lang="en-US" smtClean="0"/>
              <a:t>28</a:t>
            </a:fld>
            <a:endParaRPr lang="en-US"/>
          </a:p>
        </p:txBody>
      </p:sp>
    </p:spTree>
    <p:extLst>
      <p:ext uri="{BB962C8B-B14F-4D97-AF65-F5344CB8AC3E}">
        <p14:creationId xmlns:p14="http://schemas.microsoft.com/office/powerpoint/2010/main" val="3454338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4840" y="532765"/>
            <a:ext cx="10515600" cy="1325563"/>
          </a:xfrm>
        </p:spPr>
        <p:txBody>
          <a:bodyPr>
            <a:noAutofit/>
          </a:bodyPr>
          <a:lstStyle/>
          <a:p>
            <a:r>
              <a:rPr lang="en-US" b="1" dirty="0">
                <a:solidFill>
                  <a:srgbClr val="003399"/>
                </a:solidFill>
              </a:rPr>
              <a:t>Bargaining Preparation</a:t>
            </a:r>
            <a:br>
              <a:rPr lang="en-US" b="1" dirty="0"/>
            </a:br>
            <a:endParaRPr lang="en-US" b="1" dirty="0">
              <a:solidFill>
                <a:srgbClr val="003399"/>
              </a:solidFill>
              <a:latin typeface="Arial" panose="020B0604020202020204" pitchFamily="34" charset="0"/>
              <a:cs typeface="Arial" panose="020B0604020202020204" pitchFamily="34" charset="0"/>
            </a:endParaRP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6" name="AutoShape 6" descr="Image result for AFGE conferen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Image result for AFGE conferenc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1097280" y="1285191"/>
            <a:ext cx="8229600" cy="4401205"/>
          </a:xfrm>
          <a:prstGeom prst="rect">
            <a:avLst/>
          </a:prstGeom>
        </p:spPr>
        <p:txBody>
          <a:bodyPr wrap="square">
            <a:spAutoFit/>
          </a:bodyPr>
          <a:lstStyle/>
          <a:p>
            <a:pPr marL="514350" indent="-514350">
              <a:buFont typeface="+mj-lt"/>
              <a:buAutoNum type="arabicPeriod"/>
            </a:pPr>
            <a:r>
              <a:rPr lang="en-US" sz="2800" dirty="0"/>
              <a:t>Identify Goals </a:t>
            </a:r>
          </a:p>
          <a:p>
            <a:pPr marL="514350" indent="-514350">
              <a:buFont typeface="+mj-lt"/>
              <a:buAutoNum type="arabicPeriod"/>
            </a:pPr>
            <a:r>
              <a:rPr lang="en-US" sz="2800" dirty="0"/>
              <a:t>Bargaining team training and assignments</a:t>
            </a:r>
          </a:p>
          <a:p>
            <a:pPr marL="857250" lvl="1" indent="-457200">
              <a:buFont typeface="Arial" panose="020B0604020202020204" pitchFamily="34" charset="0"/>
              <a:buChar char="•"/>
            </a:pPr>
            <a:r>
              <a:rPr lang="en-US" sz="2800" dirty="0"/>
              <a:t>Communications and Community Outreach</a:t>
            </a:r>
          </a:p>
          <a:p>
            <a:pPr marL="857250" lvl="1" indent="-457200">
              <a:buFont typeface="Arial" panose="020B0604020202020204" pitchFamily="34" charset="0"/>
              <a:buChar char="•"/>
            </a:pPr>
            <a:r>
              <a:rPr lang="en-US" sz="2800" dirty="0"/>
              <a:t>Organizing</a:t>
            </a:r>
          </a:p>
          <a:p>
            <a:pPr marL="857250" lvl="1" indent="-457200">
              <a:buFont typeface="Arial" panose="020B0604020202020204" pitchFamily="34" charset="0"/>
              <a:buChar char="•"/>
            </a:pPr>
            <a:r>
              <a:rPr lang="en-US" sz="2800" dirty="0"/>
              <a:t>Legislative </a:t>
            </a:r>
          </a:p>
          <a:p>
            <a:pPr marL="857250" lvl="1" indent="-457200">
              <a:buFont typeface="Arial" panose="020B0604020202020204" pitchFamily="34" charset="0"/>
              <a:buChar char="•"/>
            </a:pPr>
            <a:r>
              <a:rPr lang="en-US" sz="2800" dirty="0"/>
              <a:t>Research</a:t>
            </a:r>
          </a:p>
          <a:p>
            <a:pPr marL="857250" lvl="1" indent="-457200">
              <a:buFont typeface="Arial" panose="020B0604020202020204" pitchFamily="34" charset="0"/>
              <a:buChar char="•"/>
            </a:pPr>
            <a:r>
              <a:rPr lang="en-US" sz="2800" dirty="0"/>
              <a:t>Notes and Records</a:t>
            </a:r>
          </a:p>
          <a:p>
            <a:pPr marL="514350" indent="-514350">
              <a:buFont typeface="+mj-lt"/>
              <a:buAutoNum type="arabicPeriod"/>
            </a:pPr>
            <a:r>
              <a:rPr lang="en-US" sz="2800" dirty="0"/>
              <a:t>Pre-Bargaining Prep and Ground Rules</a:t>
            </a:r>
          </a:p>
          <a:p>
            <a:pPr marL="514350" indent="-514350">
              <a:buFont typeface="+mj-lt"/>
              <a:buAutoNum type="arabicPeriod"/>
            </a:pPr>
            <a:r>
              <a:rPr lang="en-US" sz="2800" dirty="0"/>
              <a:t>Research</a:t>
            </a:r>
          </a:p>
          <a:p>
            <a:pPr marL="514350" indent="-514350">
              <a:buFont typeface="+mj-lt"/>
              <a:buAutoNum type="arabicPeriod"/>
            </a:pPr>
            <a:r>
              <a:rPr lang="en-US" sz="2800" dirty="0"/>
              <a:t>Contract Proposal Preparation</a:t>
            </a:r>
          </a:p>
        </p:txBody>
      </p:sp>
      <p:sp>
        <p:nvSpPr>
          <p:cNvPr id="3" name="Rectangle 2"/>
          <p:cNvSpPr/>
          <p:nvPr/>
        </p:nvSpPr>
        <p:spPr>
          <a:xfrm rot="21121101">
            <a:off x="7057560" y="2639053"/>
            <a:ext cx="4855176" cy="923330"/>
          </a:xfrm>
          <a:prstGeom prst="rect">
            <a:avLst/>
          </a:prstGeom>
          <a:solidFill>
            <a:srgbClr val="00B050"/>
          </a:solidFill>
          <a:ln cmpd="sng">
            <a:noFill/>
          </a:ln>
          <a:effectLst>
            <a:innerShdw blurRad="63500" dist="50800" dir="18900000">
              <a:prstClr val="black">
                <a:alpha val="50000"/>
              </a:prstClr>
            </a:innerShdw>
          </a:effectLst>
          <a:scene3d>
            <a:camera prst="perspectiveHeroicExtremeRightFacing"/>
            <a:lightRig rig="threePt" dir="t"/>
          </a:scene3d>
        </p:spPr>
        <p:txBody>
          <a:bodyPr wrap="square" lIns="91440" tIns="45720" rIns="91440" bIns="45720">
            <a:spAutoFit/>
          </a:bodyPr>
          <a:lstStyle/>
          <a:p>
            <a:pPr algn="ctr"/>
            <a:r>
              <a:rPr lang="en-US" sz="5400" b="1" cap="none" spc="0" dirty="0">
                <a:ln w="9525">
                  <a:solidFill>
                    <a:schemeClr val="bg1"/>
                  </a:solidFill>
                  <a:prstDash val="solid"/>
                </a:ln>
                <a:solidFill>
                  <a:srgbClr val="002060"/>
                </a:solidFill>
                <a:effectLst>
                  <a:outerShdw blurRad="12700" dist="38100" dir="2700000" algn="tl" rotWithShape="0">
                    <a:srgbClr val="FFC000"/>
                  </a:outerShdw>
                </a:effectLst>
              </a:rPr>
              <a:t>Negotiations</a:t>
            </a:r>
          </a:p>
        </p:txBody>
      </p:sp>
      <p:sp>
        <p:nvSpPr>
          <p:cNvPr id="13" name="Isosceles Triangle 12"/>
          <p:cNvSpPr/>
          <p:nvPr/>
        </p:nvSpPr>
        <p:spPr>
          <a:xfrm rot="4427401">
            <a:off x="10822642" y="1946492"/>
            <a:ext cx="1340465" cy="1066447"/>
          </a:xfrm>
          <a:prstGeom prst="triangle">
            <a:avLst>
              <a:gd name="adj" fmla="val 5003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56E57F36-6D23-4C39-A2C3-D58391D75D53}" type="slidenum">
              <a:rPr lang="en-US" smtClean="0"/>
              <a:t>29</a:t>
            </a:fld>
            <a:endParaRPr lang="en-US"/>
          </a:p>
        </p:txBody>
      </p:sp>
    </p:spTree>
    <p:extLst>
      <p:ext uri="{BB962C8B-B14F-4D97-AF65-F5344CB8AC3E}">
        <p14:creationId xmlns:p14="http://schemas.microsoft.com/office/powerpoint/2010/main" val="2321470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89016" y="486036"/>
            <a:ext cx="8498971" cy="970383"/>
          </a:xfrm>
        </p:spPr>
        <p:txBody>
          <a:bodyPr>
            <a:noAutofit/>
          </a:bodyPr>
          <a:lstStyle/>
          <a:p>
            <a:pPr algn="l"/>
            <a:r>
              <a:rPr lang="en-US" sz="5400" dirty="0">
                <a:solidFill>
                  <a:srgbClr val="003399"/>
                </a:solidFill>
                <a:latin typeface="+mn-lt"/>
                <a:cs typeface="Arial" panose="020B0604020202020204" pitchFamily="34" charset="0"/>
              </a:rPr>
              <a:t>Course Overview</a:t>
            </a:r>
          </a:p>
        </p:txBody>
      </p:sp>
      <p:sp>
        <p:nvSpPr>
          <p:cNvPr id="3" name="TextBox 2"/>
          <p:cNvSpPr txBox="1"/>
          <p:nvPr/>
        </p:nvSpPr>
        <p:spPr>
          <a:xfrm>
            <a:off x="3430648" y="1443719"/>
            <a:ext cx="7938392" cy="677108"/>
          </a:xfrm>
          <a:prstGeom prst="rect">
            <a:avLst/>
          </a:prstGeom>
          <a:noFill/>
        </p:spPr>
        <p:txBody>
          <a:bodyPr wrap="square" rtlCol="0">
            <a:spAutoFit/>
          </a:bodyPr>
          <a:lstStyle/>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1" i="0" u="none" strike="noStrike" kern="0" cap="none" spc="0" normalizeH="0" baseline="0" noProof="0" dirty="0">
              <a:ln>
                <a:noFill/>
              </a:ln>
              <a:solidFill>
                <a:srgbClr val="003399"/>
              </a:solidFill>
              <a:effectLst/>
              <a:uLnTx/>
              <a:uFillTx/>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1F497D"/>
              </a:solidFill>
              <a:effectLst/>
              <a:uLnTx/>
              <a:uFillTx/>
              <a:latin typeface="Arial" panose="020B0604020202020204" pitchFamily="34" charset="0"/>
            </a:endParaRPr>
          </a:p>
        </p:txBody>
      </p:sp>
      <p:pic>
        <p:nvPicPr>
          <p:cNvPr id="9" name="Picture 2" descr="http://photos.prnewswire.com/prnvar/20140206/DC60675-b?max=16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8564" y="4298954"/>
            <a:ext cx="2449423" cy="173998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srcRect l="18963" t="20334" r="18262"/>
          <a:stretch/>
        </p:blipFill>
        <p:spPr>
          <a:xfrm>
            <a:off x="6639791" y="4289263"/>
            <a:ext cx="2580201" cy="1749672"/>
          </a:xfrm>
          <a:prstGeom prst="rect">
            <a:avLst/>
          </a:prstGeom>
          <a:ln w="6350">
            <a:solidFill>
              <a:schemeClr val="tx1"/>
            </a:solidFill>
          </a:ln>
        </p:spPr>
      </p:pic>
      <p:pic>
        <p:nvPicPr>
          <p:cNvPr id="11" name="Picture 10"/>
          <p:cNvPicPr>
            <a:picLocks noChangeAspect="1"/>
          </p:cNvPicPr>
          <p:nvPr/>
        </p:nvPicPr>
        <p:blipFill>
          <a:blip r:embed="rId6"/>
          <a:stretch>
            <a:fillRect/>
          </a:stretch>
        </p:blipFill>
        <p:spPr>
          <a:xfrm>
            <a:off x="1087998" y="4294109"/>
            <a:ext cx="2580201" cy="1749672"/>
          </a:xfrm>
          <a:prstGeom prst="rect">
            <a:avLst/>
          </a:prstGeom>
          <a:ln w="6350">
            <a:solidFill>
              <a:schemeClr val="tx1"/>
            </a:solidFill>
          </a:ln>
        </p:spPr>
      </p:pic>
      <p:pic>
        <p:nvPicPr>
          <p:cNvPr id="12" name="Picture 11"/>
          <p:cNvPicPr>
            <a:picLocks noChangeAspect="1"/>
          </p:cNvPicPr>
          <p:nvPr/>
        </p:nvPicPr>
        <p:blipFill rotWithShape="1">
          <a:blip r:embed="rId7"/>
          <a:srcRect l="6800"/>
          <a:stretch/>
        </p:blipFill>
        <p:spPr>
          <a:xfrm>
            <a:off x="3941018" y="4294109"/>
            <a:ext cx="2580201" cy="1774967"/>
          </a:xfrm>
          <a:prstGeom prst="rect">
            <a:avLst/>
          </a:prstGeom>
          <a:ln w="6350">
            <a:solidFill>
              <a:schemeClr val="tx1"/>
            </a:solidFill>
          </a:ln>
        </p:spPr>
      </p:pic>
      <p:sp>
        <p:nvSpPr>
          <p:cNvPr id="8" name="TextBox 7"/>
          <p:cNvSpPr txBox="1"/>
          <p:nvPr/>
        </p:nvSpPr>
        <p:spPr>
          <a:xfrm>
            <a:off x="3383280" y="1456418"/>
            <a:ext cx="7792720" cy="3539430"/>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rgbClr val="003399"/>
                </a:solidFill>
              </a:rPr>
              <a:t>Course Structure</a:t>
            </a:r>
          </a:p>
          <a:p>
            <a:endParaRPr lang="en-US" sz="2800" b="1" dirty="0">
              <a:solidFill>
                <a:srgbClr val="003399"/>
              </a:solidFill>
            </a:endParaRPr>
          </a:p>
          <a:p>
            <a:pPr marL="285750" indent="-285750">
              <a:buFont typeface="Arial" panose="020B0604020202020204" pitchFamily="34" charset="0"/>
              <a:buChar char="•"/>
            </a:pPr>
            <a:r>
              <a:rPr lang="en-US" sz="2800" b="1" dirty="0">
                <a:solidFill>
                  <a:srgbClr val="003399"/>
                </a:solidFill>
              </a:rPr>
              <a:t>Materials/Resources</a:t>
            </a:r>
          </a:p>
          <a:p>
            <a:endParaRPr lang="en-US" sz="2800" b="1" dirty="0">
              <a:solidFill>
                <a:srgbClr val="003399"/>
              </a:solidFill>
            </a:endParaRPr>
          </a:p>
          <a:p>
            <a:pPr marL="285750" indent="-285750">
              <a:buFont typeface="Arial" panose="020B0604020202020204" pitchFamily="34" charset="0"/>
              <a:buChar char="•"/>
            </a:pPr>
            <a:r>
              <a:rPr lang="en-US" sz="2800" b="1" dirty="0">
                <a:solidFill>
                  <a:srgbClr val="003399"/>
                </a:solidFill>
              </a:rPr>
              <a:t>Assignments</a:t>
            </a:r>
          </a:p>
          <a:p>
            <a:pPr marL="285750" indent="-285750">
              <a:buFont typeface="Arial" panose="020B0604020202020204" pitchFamily="34" charset="0"/>
              <a:buChar char="•"/>
            </a:pPr>
            <a:endParaRPr lang="en-US" sz="2800" b="1" dirty="0">
              <a:solidFill>
                <a:srgbClr val="003399"/>
              </a:solidFill>
            </a:endParaRPr>
          </a:p>
          <a:p>
            <a:endParaRPr lang="en-US" sz="2800" b="1" dirty="0">
              <a:solidFill>
                <a:srgbClr val="003399"/>
              </a:solidFill>
            </a:endParaRPr>
          </a:p>
          <a:p>
            <a:endParaRPr lang="en-US" sz="2800" b="1" dirty="0">
              <a:solidFill>
                <a:srgbClr val="003399"/>
              </a:solidFill>
            </a:endParaRPr>
          </a:p>
        </p:txBody>
      </p:sp>
      <p:sp>
        <p:nvSpPr>
          <p:cNvPr id="13" name="Rectangle 12"/>
          <p:cNvSpPr/>
          <p:nvPr/>
        </p:nvSpPr>
        <p:spPr>
          <a:xfrm>
            <a:off x="3374572" y="6274064"/>
            <a:ext cx="5442857" cy="471981"/>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50" dirty="0">
                <a:solidFill>
                  <a:srgbClr val="273671"/>
                </a:solidFill>
              </a:rPr>
              <a:t>AMERICAN FEDERATION OF GOVERNMENT EMPLOYEES, AFL-CIO</a:t>
            </a:r>
          </a:p>
        </p:txBody>
      </p:sp>
      <p:sp>
        <p:nvSpPr>
          <p:cNvPr id="4" name="Slide Number Placeholder 3"/>
          <p:cNvSpPr>
            <a:spLocks noGrp="1"/>
          </p:cNvSpPr>
          <p:nvPr>
            <p:ph type="sldNum" sz="quarter" idx="12"/>
          </p:nvPr>
        </p:nvSpPr>
        <p:spPr/>
        <p:txBody>
          <a:bodyPr/>
          <a:lstStyle/>
          <a:p>
            <a:fld id="{56E57F36-6D23-4C39-A2C3-D58391D75D53}" type="slidenum">
              <a:rPr lang="en-US" smtClean="0"/>
              <a:t>3</a:t>
            </a:fld>
            <a:endParaRPr lang="en-US"/>
          </a:p>
        </p:txBody>
      </p:sp>
    </p:spTree>
    <p:extLst>
      <p:ext uri="{BB962C8B-B14F-4D97-AF65-F5344CB8AC3E}">
        <p14:creationId xmlns:p14="http://schemas.microsoft.com/office/powerpoint/2010/main" val="41741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1599565"/>
            <a:ext cx="10515600" cy="1325563"/>
          </a:xfrm>
        </p:spPr>
        <p:txBody>
          <a:bodyPr>
            <a:noAutofit/>
          </a:bodyPr>
          <a:lstStyle/>
          <a:p>
            <a:pPr algn="ctr"/>
            <a:r>
              <a:rPr lang="en-US" sz="7200" b="1" dirty="0">
                <a:solidFill>
                  <a:srgbClr val="003399"/>
                </a:solidFill>
                <a:cs typeface="Arial" panose="020B0604020202020204" pitchFamily="34" charset="0"/>
              </a:rPr>
              <a:t>Strategic Bargaining Process</a:t>
            </a:r>
            <a:br>
              <a:rPr lang="en-US" sz="7200" b="1" dirty="0">
                <a:solidFill>
                  <a:srgbClr val="003399"/>
                </a:solidFill>
                <a:cs typeface="Arial" panose="020B0604020202020204" pitchFamily="34" charset="0"/>
              </a:rPr>
            </a:br>
            <a:r>
              <a:rPr lang="en-US" sz="7200" b="1" dirty="0">
                <a:solidFill>
                  <a:srgbClr val="003399"/>
                </a:solidFill>
                <a:cs typeface="Arial" panose="020B0604020202020204" pitchFamily="34" charset="0"/>
              </a:rPr>
              <a:t> </a:t>
            </a:r>
            <a:r>
              <a:rPr lang="en-US" sz="6000" b="1" dirty="0">
                <a:solidFill>
                  <a:srgbClr val="003399"/>
                </a:solidFill>
                <a:latin typeface="Arial" panose="020B0604020202020204" pitchFamily="34" charset="0"/>
                <a:cs typeface="Arial" panose="020B0604020202020204" pitchFamily="34" charset="0"/>
              </a:rPr>
              <a:t>Goals and Objectives</a:t>
            </a:r>
            <a:endParaRPr lang="en-US" sz="7200" b="1" dirty="0">
              <a:solidFill>
                <a:srgbClr val="003399"/>
              </a:solidFill>
              <a:latin typeface="Arial" panose="020B0604020202020204" pitchFamily="34" charset="0"/>
              <a:cs typeface="Arial" panose="020B0604020202020204" pitchFamily="34" charset="0"/>
            </a:endParaRP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6" name="AutoShape 6" descr="Image result for AFGE conferen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Image result for AFGE conferenc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rotWithShape="1">
          <a:blip r:embed="rId4"/>
          <a:srcRect l="18963" t="20334" r="18262"/>
          <a:stretch/>
        </p:blipFill>
        <p:spPr>
          <a:xfrm>
            <a:off x="711431" y="3710143"/>
            <a:ext cx="2580201" cy="1749672"/>
          </a:xfrm>
          <a:prstGeom prst="rect">
            <a:avLst/>
          </a:prstGeom>
          <a:ln w="6350">
            <a:solidFill>
              <a:schemeClr val="tx1"/>
            </a:solidFill>
          </a:ln>
        </p:spPr>
      </p:pic>
      <p:pic>
        <p:nvPicPr>
          <p:cNvPr id="12" name="Picture 11"/>
          <p:cNvPicPr>
            <a:picLocks noChangeAspect="1"/>
          </p:cNvPicPr>
          <p:nvPr/>
        </p:nvPicPr>
        <p:blipFill>
          <a:blip r:embed="rId5"/>
          <a:stretch>
            <a:fillRect/>
          </a:stretch>
        </p:blipFill>
        <p:spPr>
          <a:xfrm>
            <a:off x="3526398" y="3684509"/>
            <a:ext cx="2580201" cy="1749672"/>
          </a:xfrm>
          <a:prstGeom prst="rect">
            <a:avLst/>
          </a:prstGeom>
          <a:ln w="6350">
            <a:solidFill>
              <a:schemeClr val="tx1"/>
            </a:solidFill>
          </a:ln>
        </p:spPr>
      </p:pic>
      <p:pic>
        <p:nvPicPr>
          <p:cNvPr id="14" name="Picture 2" descr="http://afge2324.org/wp-content/uploads/2016/03/DSC_6404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703" t="5063" r="2757" b="25739"/>
          <a:stretch/>
        </p:blipFill>
        <p:spPr bwMode="auto">
          <a:xfrm>
            <a:off x="6309360" y="3682803"/>
            <a:ext cx="2456892" cy="1773117"/>
          </a:xfrm>
          <a:prstGeom prst="rect">
            <a:avLst/>
          </a:prstGeom>
          <a:solidFill>
            <a:schemeClr val="bg1"/>
          </a:solidFill>
          <a:ln w="6350">
            <a:solidFill>
              <a:schemeClr val="tx1"/>
            </a:solidFill>
          </a:ln>
        </p:spPr>
      </p:pic>
      <p:pic>
        <p:nvPicPr>
          <p:cNvPr id="15" name="Picture 2" descr="http://photos.prnewswire.com/prnvar/20140206/DC60675-b?max=16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3284" y="3689354"/>
            <a:ext cx="2449423" cy="173998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3954" y="387666"/>
            <a:ext cx="2667000" cy="809625"/>
          </a:xfrm>
          <a:prstGeom prst="rect">
            <a:avLst/>
          </a:prstGeom>
        </p:spPr>
      </p:pic>
      <p:sp>
        <p:nvSpPr>
          <p:cNvPr id="2" name="Slide Number Placeholder 1"/>
          <p:cNvSpPr>
            <a:spLocks noGrp="1"/>
          </p:cNvSpPr>
          <p:nvPr>
            <p:ph type="sldNum" sz="quarter" idx="12"/>
          </p:nvPr>
        </p:nvSpPr>
        <p:spPr/>
        <p:txBody>
          <a:bodyPr/>
          <a:lstStyle/>
          <a:p>
            <a:fld id="{56E57F36-6D23-4C39-A2C3-D58391D75D53}" type="slidenum">
              <a:rPr lang="en-US" smtClean="0"/>
              <a:t>30</a:t>
            </a:fld>
            <a:endParaRPr lang="en-US"/>
          </a:p>
        </p:txBody>
      </p:sp>
    </p:spTree>
    <p:extLst>
      <p:ext uri="{BB962C8B-B14F-4D97-AF65-F5344CB8AC3E}">
        <p14:creationId xmlns:p14="http://schemas.microsoft.com/office/powerpoint/2010/main" val="2747636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Goals and Objectives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3" name="Content Placeholder 2"/>
          <p:cNvSpPr>
            <a:spLocks noGrp="1"/>
          </p:cNvSpPr>
          <p:nvPr>
            <p:ph sz="half" idx="1"/>
          </p:nvPr>
        </p:nvSpPr>
        <p:spPr>
          <a:xfrm flipH="1">
            <a:off x="929640" y="1478280"/>
            <a:ext cx="10774680" cy="4465321"/>
          </a:xfrm>
        </p:spPr>
        <p:txBody>
          <a:bodyPr>
            <a:normAutofit/>
          </a:bodyPr>
          <a:lstStyle/>
          <a:p>
            <a:pPr marL="0" indent="0">
              <a:buNone/>
            </a:pPr>
            <a:r>
              <a:rPr lang="en-US" sz="3000" b="1" dirty="0"/>
              <a:t>To have a plan, we need to know what we want and what we hope to achieve. What are our goals to improve:</a:t>
            </a:r>
          </a:p>
          <a:p>
            <a:pPr marL="0" indent="0">
              <a:buNone/>
            </a:pPr>
            <a:endParaRPr lang="en-US" sz="1400" b="1" dirty="0"/>
          </a:p>
          <a:p>
            <a:pPr lvl="1"/>
            <a:r>
              <a:rPr lang="en-US" sz="2800" dirty="0"/>
              <a:t>Contract language</a:t>
            </a:r>
            <a:endParaRPr lang="en-US" sz="2800" b="1" dirty="0">
              <a:solidFill>
                <a:srgbClr val="000000"/>
              </a:solidFill>
              <a:latin typeface="Arial Rounded MT"/>
            </a:endParaRPr>
          </a:p>
          <a:p>
            <a:pPr lvl="1"/>
            <a:r>
              <a:rPr lang="en-US" sz="2800" dirty="0"/>
              <a:t>Labor management relationship</a:t>
            </a:r>
            <a:endParaRPr lang="en-US" sz="2800" b="1" dirty="0">
              <a:solidFill>
                <a:srgbClr val="000000"/>
              </a:solidFill>
              <a:latin typeface="Arial Rounded MT"/>
              <a:ea typeface="Arial Rounded MT"/>
              <a:cs typeface="Arial Rounded MT"/>
            </a:endParaRPr>
          </a:p>
          <a:p>
            <a:pPr lvl="1"/>
            <a:r>
              <a:rPr lang="en-US" sz="2800" dirty="0"/>
              <a:t>Internal communications</a:t>
            </a:r>
          </a:p>
          <a:p>
            <a:pPr lvl="1"/>
            <a:r>
              <a:rPr lang="en-US" sz="2800" dirty="0"/>
              <a:t>Community and legislative outreach</a:t>
            </a:r>
          </a:p>
          <a:p>
            <a:pPr lvl="1"/>
            <a:r>
              <a:rPr lang="en-US" sz="2800" dirty="0"/>
              <a:t>Membership growth/organizing goals in campaign</a:t>
            </a:r>
          </a:p>
          <a:p>
            <a:pPr marL="0" indent="0">
              <a:buNone/>
            </a:pPr>
            <a:endParaRPr lang="en-US" sz="5400" b="1" dirty="0"/>
          </a:p>
        </p:txBody>
      </p:sp>
      <p:pic>
        <p:nvPicPr>
          <p:cNvPr id="1026" name="Picture 2" descr="http://www.pcta.org/wp-content/uploads/2015/12/how-many-people-hike-the-pacific-crest-trail-1024x683.jpg"/>
          <p:cNvPicPr>
            <a:picLocks noChangeAspect="1" noChangeArrowheads="1"/>
          </p:cNvPicPr>
          <p:nvPr/>
        </p:nvPicPr>
        <p:blipFill rotWithShape="1">
          <a:blip r:embed="rId4">
            <a:extLst>
              <a:ext uri="{28A0092B-C50C-407E-A947-70E740481C1C}">
                <a14:useLocalDpi xmlns:a14="http://schemas.microsoft.com/office/drawing/2010/main" val="0"/>
              </a:ext>
            </a:extLst>
          </a:blip>
          <a:srcRect l="29876" t="1753" r="14811" b="5949"/>
          <a:stretch/>
        </p:blipFill>
        <p:spPr bwMode="auto">
          <a:xfrm flipH="1">
            <a:off x="9113520" y="2322500"/>
            <a:ext cx="2743200" cy="29495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Slide Number Placeholder 1"/>
          <p:cNvSpPr>
            <a:spLocks noGrp="1"/>
          </p:cNvSpPr>
          <p:nvPr>
            <p:ph type="sldNum" sz="quarter" idx="12"/>
          </p:nvPr>
        </p:nvSpPr>
        <p:spPr/>
        <p:txBody>
          <a:bodyPr/>
          <a:lstStyle/>
          <a:p>
            <a:fld id="{56E57F36-6D23-4C39-A2C3-D58391D75D53}" type="slidenum">
              <a:rPr lang="en-US" smtClean="0"/>
              <a:t>31</a:t>
            </a:fld>
            <a:endParaRPr lang="en-US"/>
          </a:p>
        </p:txBody>
      </p:sp>
    </p:spTree>
    <p:extLst>
      <p:ext uri="{BB962C8B-B14F-4D97-AF65-F5344CB8AC3E}">
        <p14:creationId xmlns:p14="http://schemas.microsoft.com/office/powerpoint/2010/main" val="4045393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Goals vs. Objectives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9" name="Content Placeholder 5"/>
          <p:cNvSpPr>
            <a:spLocks noGrp="1"/>
          </p:cNvSpPr>
          <p:nvPr>
            <p:ph sz="half" idx="1"/>
          </p:nvPr>
        </p:nvSpPr>
        <p:spPr>
          <a:xfrm>
            <a:off x="838200" y="1688465"/>
            <a:ext cx="5181600" cy="4351338"/>
          </a:xfrm>
        </p:spPr>
        <p:txBody>
          <a:bodyPr>
            <a:noAutofit/>
          </a:bodyPr>
          <a:lstStyle/>
          <a:p>
            <a:r>
              <a:rPr lang="en-US" sz="3200" dirty="0">
                <a:latin typeface="+mj-lt"/>
              </a:rPr>
              <a:t>Goals are broad</a:t>
            </a:r>
          </a:p>
          <a:p>
            <a:r>
              <a:rPr lang="en-US" sz="3200" dirty="0">
                <a:latin typeface="+mj-lt"/>
              </a:rPr>
              <a:t>Goals are general intentions</a:t>
            </a:r>
          </a:p>
          <a:p>
            <a:r>
              <a:rPr lang="en-US" sz="3200" dirty="0">
                <a:latin typeface="+mj-lt"/>
              </a:rPr>
              <a:t>Goals are intangible</a:t>
            </a:r>
          </a:p>
          <a:p>
            <a:r>
              <a:rPr lang="en-US" sz="3200" dirty="0">
                <a:latin typeface="+mj-lt"/>
              </a:rPr>
              <a:t>Goals are abstract </a:t>
            </a:r>
          </a:p>
        </p:txBody>
      </p:sp>
      <p:sp>
        <p:nvSpPr>
          <p:cNvPr id="10" name="Content Placeholder 7"/>
          <p:cNvSpPr>
            <a:spLocks noGrp="1"/>
          </p:cNvSpPr>
          <p:nvPr>
            <p:ph sz="quarter" idx="4294967295"/>
          </p:nvPr>
        </p:nvSpPr>
        <p:spPr>
          <a:xfrm>
            <a:off x="6553200" y="1651635"/>
            <a:ext cx="5183188" cy="3684588"/>
          </a:xfrm>
          <a:prstGeom prst="rect">
            <a:avLst/>
          </a:prstGeom>
        </p:spPr>
        <p:txBody>
          <a:bodyPr>
            <a:normAutofit/>
          </a:bodyPr>
          <a:lstStyle/>
          <a:p>
            <a:r>
              <a:rPr lang="en-US" sz="3200" dirty="0">
                <a:latin typeface="+mj-lt"/>
              </a:rPr>
              <a:t>Objectives are narrow</a:t>
            </a:r>
          </a:p>
          <a:p>
            <a:r>
              <a:rPr lang="en-US" sz="3200" dirty="0">
                <a:latin typeface="+mj-lt"/>
              </a:rPr>
              <a:t>Objectives are precise </a:t>
            </a:r>
          </a:p>
          <a:p>
            <a:r>
              <a:rPr lang="en-US" sz="3200" dirty="0">
                <a:latin typeface="+mj-lt"/>
              </a:rPr>
              <a:t>Objectives are tangible </a:t>
            </a:r>
          </a:p>
          <a:p>
            <a:r>
              <a:rPr lang="en-US" sz="3200" dirty="0">
                <a:latin typeface="+mj-lt"/>
              </a:rPr>
              <a:t>Objectives are concrete</a:t>
            </a:r>
          </a:p>
          <a:p>
            <a:endParaRPr lang="en-US" sz="3600" dirty="0"/>
          </a:p>
        </p:txBody>
      </p:sp>
      <p:pic>
        <p:nvPicPr>
          <p:cNvPr id="2050" name="Picture 2" descr="http://gpl.flywheelsites.com/wp-content/uploads/2014/09/wendy.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804" r="28012" b="43866"/>
          <a:stretch/>
        </p:blipFill>
        <p:spPr bwMode="auto">
          <a:xfrm>
            <a:off x="594360" y="4148634"/>
            <a:ext cx="4831080" cy="17492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srcRect l="38480" b="40378"/>
          <a:stretch/>
        </p:blipFill>
        <p:spPr>
          <a:xfrm>
            <a:off x="7000454" y="4023360"/>
            <a:ext cx="3027466" cy="2164080"/>
          </a:xfrm>
          <a:prstGeom prst="rect">
            <a:avLst/>
          </a:prstGeom>
          <a:ln w="6350">
            <a:solidFill>
              <a:schemeClr val="tx1"/>
            </a:solidFill>
          </a:ln>
        </p:spPr>
      </p:pic>
      <p:sp>
        <p:nvSpPr>
          <p:cNvPr id="2" name="Slide Number Placeholder 1"/>
          <p:cNvSpPr>
            <a:spLocks noGrp="1"/>
          </p:cNvSpPr>
          <p:nvPr>
            <p:ph type="sldNum" sz="quarter" idx="12"/>
          </p:nvPr>
        </p:nvSpPr>
        <p:spPr/>
        <p:txBody>
          <a:bodyPr/>
          <a:lstStyle/>
          <a:p>
            <a:fld id="{56E57F36-6D23-4C39-A2C3-D58391D75D53}" type="slidenum">
              <a:rPr lang="en-US" smtClean="0"/>
              <a:t>32</a:t>
            </a:fld>
            <a:endParaRPr lang="en-US"/>
          </a:p>
        </p:txBody>
      </p:sp>
    </p:spTree>
    <p:extLst>
      <p:ext uri="{BB962C8B-B14F-4D97-AF65-F5344CB8AC3E}">
        <p14:creationId xmlns:p14="http://schemas.microsoft.com/office/powerpoint/2010/main" val="2757428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0850880" cy="1325563"/>
          </a:xfrm>
        </p:spPr>
        <p:txBody>
          <a:bodyPr>
            <a:normAutofit/>
          </a:bodyPr>
          <a:lstStyle/>
          <a:p>
            <a:r>
              <a:rPr lang="en-US" dirty="0">
                <a:solidFill>
                  <a:srgbClr val="003399"/>
                </a:solidFill>
                <a:latin typeface="Arial" panose="020B0604020202020204" pitchFamily="34" charset="0"/>
                <a:cs typeface="Arial" panose="020B0604020202020204" pitchFamily="34" charset="0"/>
              </a:rPr>
              <a:t>How are Goals and Objectives Important?</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9" name="Content Placeholder 5"/>
          <p:cNvSpPr>
            <a:spLocks noGrp="1"/>
          </p:cNvSpPr>
          <p:nvPr>
            <p:ph sz="half" idx="1"/>
          </p:nvPr>
        </p:nvSpPr>
        <p:spPr>
          <a:xfrm>
            <a:off x="838200" y="1688465"/>
            <a:ext cx="8915400" cy="4351338"/>
          </a:xfrm>
        </p:spPr>
        <p:txBody>
          <a:bodyPr>
            <a:noAutofit/>
          </a:bodyPr>
          <a:lstStyle/>
          <a:p>
            <a:pPr marL="0" indent="0">
              <a:buNone/>
            </a:pPr>
            <a:r>
              <a:rPr lang="en-US" sz="3200" dirty="0"/>
              <a:t>If we find ourselves moving away from the plan, we need to ask if the action helps us achieve a goal.</a:t>
            </a:r>
          </a:p>
          <a:p>
            <a:pPr marL="0" indent="0">
              <a:buNone/>
            </a:pPr>
            <a:endParaRPr lang="en-US" sz="2000" dirty="0"/>
          </a:p>
          <a:p>
            <a:r>
              <a:rPr lang="en-US" sz="3200" dirty="0"/>
              <a:t>Is achieving the goal tied to a specific                   task or action?</a:t>
            </a:r>
          </a:p>
          <a:p>
            <a:r>
              <a:rPr lang="en-US" sz="3200" dirty="0"/>
              <a:t>If so, what action?</a:t>
            </a:r>
          </a:p>
          <a:p>
            <a:r>
              <a:rPr lang="en-US" sz="3200" dirty="0"/>
              <a:t>Are there multiple tasks or actions tied                         to the goal?</a:t>
            </a:r>
          </a:p>
          <a:p>
            <a:endParaRPr lang="en-US" sz="3200" dirty="0">
              <a:latin typeface="+mj-lt"/>
            </a:endParaRPr>
          </a:p>
        </p:txBody>
      </p:sp>
      <p:pic>
        <p:nvPicPr>
          <p:cNvPr id="2" name="Picture 1"/>
          <p:cNvPicPr>
            <a:picLocks noChangeAspect="1"/>
          </p:cNvPicPr>
          <p:nvPr/>
        </p:nvPicPr>
        <p:blipFill>
          <a:blip r:embed="rId4"/>
          <a:stretch>
            <a:fillRect/>
          </a:stretch>
        </p:blipFill>
        <p:spPr>
          <a:xfrm>
            <a:off x="8479024" y="3024458"/>
            <a:ext cx="3236726" cy="2233341"/>
          </a:xfrm>
          <a:prstGeom prst="rect">
            <a:avLst/>
          </a:prstGeom>
        </p:spPr>
      </p:pic>
      <p:sp>
        <p:nvSpPr>
          <p:cNvPr id="3" name="Slide Number Placeholder 2"/>
          <p:cNvSpPr>
            <a:spLocks noGrp="1"/>
          </p:cNvSpPr>
          <p:nvPr>
            <p:ph type="sldNum" sz="quarter" idx="12"/>
          </p:nvPr>
        </p:nvSpPr>
        <p:spPr/>
        <p:txBody>
          <a:bodyPr/>
          <a:lstStyle/>
          <a:p>
            <a:fld id="{56E57F36-6D23-4C39-A2C3-D58391D75D53}" type="slidenum">
              <a:rPr lang="en-US" smtClean="0"/>
              <a:t>33</a:t>
            </a:fld>
            <a:endParaRPr lang="en-US"/>
          </a:p>
        </p:txBody>
      </p:sp>
    </p:spTree>
    <p:extLst>
      <p:ext uri="{BB962C8B-B14F-4D97-AF65-F5344CB8AC3E}">
        <p14:creationId xmlns:p14="http://schemas.microsoft.com/office/powerpoint/2010/main" val="794300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1064240" cy="1325563"/>
          </a:xfrm>
        </p:spPr>
        <p:txBody>
          <a:bodyPr>
            <a:normAutofit/>
          </a:bodyPr>
          <a:lstStyle/>
          <a:p>
            <a:r>
              <a:rPr lang="en-US" dirty="0">
                <a:solidFill>
                  <a:srgbClr val="003399"/>
                </a:solidFill>
                <a:latin typeface="Arial" panose="020B0604020202020204" pitchFamily="34" charset="0"/>
                <a:cs typeface="Arial" panose="020B0604020202020204" pitchFamily="34" charset="0"/>
              </a:rPr>
              <a:t>Example: Better Contract Language</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9" name="Content Placeholder 5"/>
          <p:cNvSpPr>
            <a:spLocks noGrp="1"/>
          </p:cNvSpPr>
          <p:nvPr>
            <p:ph sz="half" idx="1"/>
          </p:nvPr>
        </p:nvSpPr>
        <p:spPr>
          <a:xfrm>
            <a:off x="838200" y="1688465"/>
            <a:ext cx="6720840" cy="4351338"/>
          </a:xfrm>
        </p:spPr>
        <p:txBody>
          <a:bodyPr>
            <a:noAutofit/>
          </a:bodyPr>
          <a:lstStyle/>
          <a:p>
            <a:pPr marL="0" indent="0">
              <a:buNone/>
            </a:pPr>
            <a:r>
              <a:rPr lang="en-US" dirty="0"/>
              <a:t>In order to obtain this objective, there are a series of tasks to be completed:</a:t>
            </a:r>
          </a:p>
          <a:p>
            <a:pPr marL="914400" lvl="1" indent="-457200">
              <a:buFont typeface="+mj-lt"/>
              <a:buAutoNum type="arabicPeriod"/>
            </a:pPr>
            <a:r>
              <a:rPr lang="en-US" sz="2800" dirty="0"/>
              <a:t>Research</a:t>
            </a:r>
          </a:p>
          <a:p>
            <a:pPr marL="914400" lvl="1" indent="-457200">
              <a:buFont typeface="+mj-lt"/>
              <a:buAutoNum type="arabicPeriod"/>
            </a:pPr>
            <a:r>
              <a:rPr lang="en-US" sz="2800" dirty="0"/>
              <a:t>Bargaining Survey</a:t>
            </a:r>
          </a:p>
          <a:p>
            <a:pPr marL="914400" lvl="1" indent="-457200">
              <a:buFont typeface="+mj-lt"/>
              <a:buAutoNum type="arabicPeriod"/>
            </a:pPr>
            <a:r>
              <a:rPr lang="en-US" sz="2800" dirty="0"/>
              <a:t>Information Request</a:t>
            </a:r>
          </a:p>
          <a:p>
            <a:pPr marL="914400" lvl="1" indent="-457200">
              <a:buFont typeface="+mj-lt"/>
              <a:buAutoNum type="arabicPeriod"/>
            </a:pPr>
            <a:r>
              <a:rPr lang="en-US" sz="2800" dirty="0"/>
              <a:t>Communicate and Mobilize</a:t>
            </a:r>
          </a:p>
          <a:p>
            <a:pPr marL="0" indent="0">
              <a:buNone/>
            </a:pPr>
            <a:endParaRPr lang="en-US" sz="3200" dirty="0">
              <a:latin typeface="+mj-lt"/>
            </a:endParaRPr>
          </a:p>
        </p:txBody>
      </p:sp>
      <p:pic>
        <p:nvPicPr>
          <p:cNvPr id="3" name="Picture 2"/>
          <p:cNvPicPr>
            <a:picLocks noChangeAspect="1"/>
          </p:cNvPicPr>
          <p:nvPr/>
        </p:nvPicPr>
        <p:blipFill rotWithShape="1">
          <a:blip r:embed="rId4"/>
          <a:srcRect l="40500" r="8333" b="25349"/>
          <a:stretch/>
        </p:blipFill>
        <p:spPr>
          <a:xfrm>
            <a:off x="7562411" y="1874520"/>
            <a:ext cx="4314297" cy="2255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p:txBody>
          <a:bodyPr/>
          <a:lstStyle/>
          <a:p>
            <a:fld id="{56E57F36-6D23-4C39-A2C3-D58391D75D53}" type="slidenum">
              <a:rPr lang="en-US" smtClean="0"/>
              <a:t>34</a:t>
            </a:fld>
            <a:endParaRPr lang="en-US"/>
          </a:p>
        </p:txBody>
      </p:sp>
    </p:spTree>
    <p:extLst>
      <p:ext uri="{BB962C8B-B14F-4D97-AF65-F5344CB8AC3E}">
        <p14:creationId xmlns:p14="http://schemas.microsoft.com/office/powerpoint/2010/main" val="2009252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2880" y="1599565"/>
            <a:ext cx="11841480" cy="1325563"/>
          </a:xfrm>
        </p:spPr>
        <p:txBody>
          <a:bodyPr>
            <a:noAutofit/>
          </a:bodyPr>
          <a:lstStyle/>
          <a:p>
            <a:pPr algn="ctr"/>
            <a:r>
              <a:rPr lang="en-US" sz="7200" b="1" dirty="0">
                <a:solidFill>
                  <a:srgbClr val="003399"/>
                </a:solidFill>
                <a:cs typeface="Arial" panose="020B0604020202020204" pitchFamily="34" charset="0"/>
              </a:rPr>
              <a:t>Strategic Bargaining Process</a:t>
            </a:r>
            <a:br>
              <a:rPr lang="en-US" sz="7200" b="1" dirty="0">
                <a:solidFill>
                  <a:srgbClr val="003399"/>
                </a:solidFill>
                <a:cs typeface="Arial" panose="020B0604020202020204" pitchFamily="34" charset="0"/>
              </a:rPr>
            </a:br>
            <a:r>
              <a:rPr lang="en-US" sz="5400" b="1" dirty="0">
                <a:solidFill>
                  <a:srgbClr val="003399"/>
                </a:solidFill>
                <a:latin typeface="Arial" panose="020B0604020202020204" pitchFamily="34" charset="0"/>
                <a:cs typeface="Arial" panose="020B0604020202020204" pitchFamily="34" charset="0"/>
              </a:rPr>
              <a:t>Bargaining Team: Working Groups</a:t>
            </a:r>
            <a:endParaRPr lang="en-US" sz="6000" b="1" dirty="0">
              <a:solidFill>
                <a:srgbClr val="003399"/>
              </a:solidFill>
              <a:latin typeface="Arial" panose="020B0604020202020204" pitchFamily="34" charset="0"/>
              <a:cs typeface="Arial" panose="020B0604020202020204" pitchFamily="34" charset="0"/>
            </a:endParaRP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6" name="AutoShape 6" descr="Image result for AFGE conferen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Image result for AFGE conferenc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rotWithShape="1">
          <a:blip r:embed="rId4"/>
          <a:srcRect l="18963" t="20334" r="18262"/>
          <a:stretch/>
        </p:blipFill>
        <p:spPr>
          <a:xfrm>
            <a:off x="711431" y="3710143"/>
            <a:ext cx="2580201" cy="1749672"/>
          </a:xfrm>
          <a:prstGeom prst="rect">
            <a:avLst/>
          </a:prstGeom>
          <a:ln w="6350">
            <a:solidFill>
              <a:schemeClr val="tx1"/>
            </a:solidFill>
          </a:ln>
        </p:spPr>
      </p:pic>
      <p:pic>
        <p:nvPicPr>
          <p:cNvPr id="12" name="Picture 11"/>
          <p:cNvPicPr>
            <a:picLocks noChangeAspect="1"/>
          </p:cNvPicPr>
          <p:nvPr/>
        </p:nvPicPr>
        <p:blipFill>
          <a:blip r:embed="rId5"/>
          <a:stretch>
            <a:fillRect/>
          </a:stretch>
        </p:blipFill>
        <p:spPr>
          <a:xfrm>
            <a:off x="3526398" y="3684509"/>
            <a:ext cx="2580201" cy="1749672"/>
          </a:xfrm>
          <a:prstGeom prst="rect">
            <a:avLst/>
          </a:prstGeom>
          <a:ln w="6350">
            <a:solidFill>
              <a:schemeClr val="tx1"/>
            </a:solidFill>
          </a:ln>
        </p:spPr>
      </p:pic>
      <p:pic>
        <p:nvPicPr>
          <p:cNvPr id="14" name="Picture 2" descr="http://afge2324.org/wp-content/uploads/2016/03/DSC_6404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703" t="5063" r="2757" b="25739"/>
          <a:stretch/>
        </p:blipFill>
        <p:spPr bwMode="auto">
          <a:xfrm>
            <a:off x="6309360" y="3682803"/>
            <a:ext cx="2456892" cy="1773117"/>
          </a:xfrm>
          <a:prstGeom prst="rect">
            <a:avLst/>
          </a:prstGeom>
          <a:solidFill>
            <a:schemeClr val="bg1"/>
          </a:solidFill>
          <a:ln w="6350">
            <a:solidFill>
              <a:schemeClr val="tx1"/>
            </a:solidFill>
          </a:ln>
        </p:spPr>
      </p:pic>
      <p:pic>
        <p:nvPicPr>
          <p:cNvPr id="15" name="Picture 2" descr="http://photos.prnewswire.com/prnvar/20140206/DC60675-b?max=16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3284" y="3689354"/>
            <a:ext cx="2449423" cy="173998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3954" y="387666"/>
            <a:ext cx="2667000" cy="809625"/>
          </a:xfrm>
          <a:prstGeom prst="rect">
            <a:avLst/>
          </a:prstGeom>
        </p:spPr>
      </p:pic>
      <p:sp>
        <p:nvSpPr>
          <p:cNvPr id="2" name="Slide Number Placeholder 1"/>
          <p:cNvSpPr>
            <a:spLocks noGrp="1"/>
          </p:cNvSpPr>
          <p:nvPr>
            <p:ph type="sldNum" sz="quarter" idx="12"/>
          </p:nvPr>
        </p:nvSpPr>
        <p:spPr/>
        <p:txBody>
          <a:bodyPr/>
          <a:lstStyle/>
          <a:p>
            <a:fld id="{56E57F36-6D23-4C39-A2C3-D58391D75D53}" type="slidenum">
              <a:rPr lang="en-US" smtClean="0"/>
              <a:t>35</a:t>
            </a:fld>
            <a:endParaRPr lang="en-US"/>
          </a:p>
        </p:txBody>
      </p:sp>
    </p:spTree>
    <p:extLst>
      <p:ext uri="{BB962C8B-B14F-4D97-AF65-F5344CB8AC3E}">
        <p14:creationId xmlns:p14="http://schemas.microsoft.com/office/powerpoint/2010/main" val="2290443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1064240" cy="1325563"/>
          </a:xfrm>
        </p:spPr>
        <p:txBody>
          <a:bodyPr>
            <a:normAutofit/>
          </a:bodyPr>
          <a:lstStyle/>
          <a:p>
            <a:r>
              <a:rPr lang="en-US" dirty="0">
                <a:solidFill>
                  <a:srgbClr val="003399"/>
                </a:solidFill>
                <a:latin typeface="Arial" panose="020B0604020202020204" pitchFamily="34" charset="0"/>
                <a:cs typeface="Arial" panose="020B0604020202020204" pitchFamily="34" charset="0"/>
              </a:rPr>
              <a:t>Communications Working Group</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9" name="Content Placeholder 5"/>
          <p:cNvSpPr>
            <a:spLocks noGrp="1"/>
          </p:cNvSpPr>
          <p:nvPr>
            <p:ph sz="half" idx="1"/>
          </p:nvPr>
        </p:nvSpPr>
        <p:spPr>
          <a:xfrm>
            <a:off x="868680" y="1444625"/>
            <a:ext cx="10530840" cy="4351338"/>
          </a:xfrm>
        </p:spPr>
        <p:txBody>
          <a:bodyPr>
            <a:noAutofit/>
          </a:bodyPr>
          <a:lstStyle/>
          <a:p>
            <a:pPr marL="457200" indent="-457200">
              <a:buFont typeface="+mj-lt"/>
              <a:buAutoNum type="arabicParenR"/>
            </a:pPr>
            <a:r>
              <a:rPr lang="en-US" dirty="0"/>
              <a:t>Nominate/appoint working group</a:t>
            </a:r>
          </a:p>
          <a:p>
            <a:pPr marL="457200" indent="-457200">
              <a:buFont typeface="+mj-lt"/>
              <a:buAutoNum type="arabicParenR"/>
            </a:pPr>
            <a:r>
              <a:rPr lang="en-US" dirty="0"/>
              <a:t>Train working group</a:t>
            </a:r>
          </a:p>
          <a:p>
            <a:pPr marL="457200" indent="-457200">
              <a:buFont typeface="+mj-lt"/>
              <a:buAutoNum type="arabicParenR"/>
            </a:pPr>
            <a:r>
              <a:rPr lang="en-US" dirty="0"/>
              <a:t>Develop working group strategic plan for the following tasks: </a:t>
            </a:r>
          </a:p>
          <a:p>
            <a:pPr marL="742950" lvl="1" indent="-342900"/>
            <a:r>
              <a:rPr lang="en-US" sz="2800" dirty="0"/>
              <a:t>Issue identification/topics </a:t>
            </a:r>
          </a:p>
          <a:p>
            <a:pPr marL="742950" lvl="1" indent="-342900"/>
            <a:r>
              <a:rPr lang="en-US" sz="2800" dirty="0"/>
              <a:t>Schedule and distribute bargaining updates</a:t>
            </a:r>
          </a:p>
          <a:p>
            <a:pPr marL="742950" lvl="1" indent="-342900"/>
            <a:r>
              <a:rPr lang="en-US" sz="2800" dirty="0"/>
              <a:t>Development newsletters, press releases, petitions</a:t>
            </a:r>
          </a:p>
          <a:p>
            <a:pPr marL="742950" lvl="1" indent="-342900"/>
            <a:r>
              <a:rPr lang="en-US" sz="2800" dirty="0"/>
              <a:t>Develop and coordinate Op/Ed pieces and media outreach</a:t>
            </a:r>
          </a:p>
          <a:p>
            <a:pPr marL="742950" lvl="1" indent="-342900"/>
            <a:r>
              <a:rPr lang="en-US" sz="2800" dirty="0"/>
              <a:t>Develop coordination with groups and organizations with shared interests</a:t>
            </a:r>
          </a:p>
          <a:p>
            <a:pPr marL="0" indent="0">
              <a:buNone/>
            </a:pPr>
            <a:endParaRPr lang="en-US" sz="3200" dirty="0">
              <a:latin typeface="+mj-lt"/>
            </a:endParaRPr>
          </a:p>
        </p:txBody>
      </p:sp>
      <p:sp>
        <p:nvSpPr>
          <p:cNvPr id="2" name="Slide Number Placeholder 1"/>
          <p:cNvSpPr>
            <a:spLocks noGrp="1"/>
          </p:cNvSpPr>
          <p:nvPr>
            <p:ph type="sldNum" sz="quarter" idx="12"/>
          </p:nvPr>
        </p:nvSpPr>
        <p:spPr/>
        <p:txBody>
          <a:bodyPr/>
          <a:lstStyle/>
          <a:p>
            <a:fld id="{56E57F36-6D23-4C39-A2C3-D58391D75D53}" type="slidenum">
              <a:rPr lang="en-US" smtClean="0"/>
              <a:t>36</a:t>
            </a:fld>
            <a:endParaRPr lang="en-US"/>
          </a:p>
        </p:txBody>
      </p:sp>
    </p:spTree>
    <p:extLst>
      <p:ext uri="{BB962C8B-B14F-4D97-AF65-F5344CB8AC3E}">
        <p14:creationId xmlns:p14="http://schemas.microsoft.com/office/powerpoint/2010/main" val="4028467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1064240" cy="1325563"/>
          </a:xfrm>
        </p:spPr>
        <p:txBody>
          <a:bodyPr>
            <a:normAutofit/>
          </a:bodyPr>
          <a:lstStyle/>
          <a:p>
            <a:r>
              <a:rPr lang="en-US" dirty="0">
                <a:solidFill>
                  <a:srgbClr val="003399"/>
                </a:solidFill>
                <a:latin typeface="Arial" panose="020B0604020202020204" pitchFamily="34" charset="0"/>
                <a:cs typeface="Arial" panose="020B0604020202020204" pitchFamily="34" charset="0"/>
              </a:rPr>
              <a:t>Organizing Working Group</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9" name="Content Placeholder 5"/>
          <p:cNvSpPr>
            <a:spLocks noGrp="1"/>
          </p:cNvSpPr>
          <p:nvPr>
            <p:ph sz="half" idx="1"/>
          </p:nvPr>
        </p:nvSpPr>
        <p:spPr>
          <a:xfrm>
            <a:off x="868680" y="1444625"/>
            <a:ext cx="10530840" cy="4351338"/>
          </a:xfrm>
        </p:spPr>
        <p:txBody>
          <a:bodyPr>
            <a:noAutofit/>
          </a:bodyPr>
          <a:lstStyle/>
          <a:p>
            <a:pPr marL="457200" indent="-457200">
              <a:buFont typeface="+mj-lt"/>
              <a:buAutoNum type="arabicParenR"/>
            </a:pPr>
            <a:r>
              <a:rPr lang="en-US" dirty="0"/>
              <a:t>Nominate/appoint working group</a:t>
            </a:r>
          </a:p>
          <a:p>
            <a:pPr marL="457200" indent="-457200">
              <a:buFont typeface="+mj-lt"/>
              <a:buAutoNum type="arabicParenR"/>
            </a:pPr>
            <a:r>
              <a:rPr lang="en-US" dirty="0"/>
              <a:t>Train working group</a:t>
            </a:r>
          </a:p>
          <a:p>
            <a:pPr marL="457200" indent="-457200">
              <a:buFont typeface="+mj-lt"/>
              <a:buAutoNum type="arabicParenR"/>
            </a:pPr>
            <a:r>
              <a:rPr lang="en-US" dirty="0"/>
              <a:t>Develop working group strategic plan for the following tasks: </a:t>
            </a:r>
          </a:p>
          <a:p>
            <a:pPr marL="742950" lvl="1" indent="-342900"/>
            <a:r>
              <a:rPr lang="en-US" sz="2800" dirty="0"/>
              <a:t>Development of issue organizing message</a:t>
            </a:r>
          </a:p>
          <a:p>
            <a:pPr marL="742950" lvl="1" indent="-342900"/>
            <a:r>
              <a:rPr lang="en-US" sz="2800" dirty="0"/>
              <a:t>Workplace mapping </a:t>
            </a:r>
          </a:p>
          <a:p>
            <a:pPr marL="742950" lvl="1" indent="-342900"/>
            <a:r>
              <a:rPr lang="en-US" sz="2800" dirty="0"/>
              <a:t>Scheduled organizing events to coincide with bargaining dates</a:t>
            </a:r>
          </a:p>
          <a:p>
            <a:pPr marL="742950" lvl="1" indent="-342900"/>
            <a:r>
              <a:rPr lang="en-US" sz="2800" dirty="0"/>
              <a:t>Updated local official contact in AFGE </a:t>
            </a:r>
            <a:r>
              <a:rPr lang="en-US" sz="2800" dirty="0" err="1"/>
              <a:t>MyLocal</a:t>
            </a:r>
            <a:endParaRPr lang="en-US" sz="2800" dirty="0"/>
          </a:p>
          <a:p>
            <a:pPr marL="742950" lvl="1" indent="-342900"/>
            <a:r>
              <a:rPr lang="en-US" sz="2800" dirty="0"/>
              <a:t>Draft phone-tree for organizing committee work </a:t>
            </a:r>
          </a:p>
          <a:p>
            <a:pPr marL="742950" lvl="1" indent="-342900"/>
            <a:r>
              <a:rPr lang="en-US" sz="2800" dirty="0"/>
              <a:t>Develop bargaining specific organizing literature</a:t>
            </a:r>
          </a:p>
          <a:p>
            <a:pPr marL="0" indent="0">
              <a:buNone/>
            </a:pPr>
            <a:endParaRPr lang="en-US" sz="3200" dirty="0">
              <a:latin typeface="+mj-lt"/>
            </a:endParaRPr>
          </a:p>
        </p:txBody>
      </p:sp>
      <p:sp>
        <p:nvSpPr>
          <p:cNvPr id="2" name="Slide Number Placeholder 1"/>
          <p:cNvSpPr>
            <a:spLocks noGrp="1"/>
          </p:cNvSpPr>
          <p:nvPr>
            <p:ph type="sldNum" sz="quarter" idx="12"/>
          </p:nvPr>
        </p:nvSpPr>
        <p:spPr/>
        <p:txBody>
          <a:bodyPr/>
          <a:lstStyle/>
          <a:p>
            <a:fld id="{56E57F36-6D23-4C39-A2C3-D58391D75D53}" type="slidenum">
              <a:rPr lang="en-US" smtClean="0"/>
              <a:t>37</a:t>
            </a:fld>
            <a:endParaRPr lang="en-US"/>
          </a:p>
        </p:txBody>
      </p:sp>
    </p:spTree>
    <p:extLst>
      <p:ext uri="{BB962C8B-B14F-4D97-AF65-F5344CB8AC3E}">
        <p14:creationId xmlns:p14="http://schemas.microsoft.com/office/powerpoint/2010/main" val="802492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1064240" cy="1325563"/>
          </a:xfrm>
        </p:spPr>
        <p:txBody>
          <a:bodyPr>
            <a:normAutofit/>
          </a:bodyPr>
          <a:lstStyle/>
          <a:p>
            <a:r>
              <a:rPr lang="en-US" dirty="0">
                <a:solidFill>
                  <a:srgbClr val="003399"/>
                </a:solidFill>
                <a:latin typeface="Arial" panose="020B0604020202020204" pitchFamily="34" charset="0"/>
                <a:cs typeface="Arial" panose="020B0604020202020204" pitchFamily="34" charset="0"/>
              </a:rPr>
              <a:t>Legislative Working Group</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9" name="Content Placeholder 5"/>
          <p:cNvSpPr>
            <a:spLocks noGrp="1"/>
          </p:cNvSpPr>
          <p:nvPr>
            <p:ph sz="half" idx="1"/>
          </p:nvPr>
        </p:nvSpPr>
        <p:spPr>
          <a:xfrm>
            <a:off x="868680" y="1444625"/>
            <a:ext cx="10530840" cy="4351338"/>
          </a:xfrm>
        </p:spPr>
        <p:txBody>
          <a:bodyPr>
            <a:noAutofit/>
          </a:bodyPr>
          <a:lstStyle/>
          <a:p>
            <a:pPr marL="457200" indent="-457200">
              <a:buFont typeface="+mj-lt"/>
              <a:buAutoNum type="arabicParenR"/>
            </a:pPr>
            <a:r>
              <a:rPr lang="en-US" dirty="0"/>
              <a:t>Nominate/appoint working group</a:t>
            </a:r>
          </a:p>
          <a:p>
            <a:pPr marL="457200" indent="-457200">
              <a:buFont typeface="+mj-lt"/>
              <a:buAutoNum type="arabicParenR"/>
            </a:pPr>
            <a:r>
              <a:rPr lang="en-US" dirty="0"/>
              <a:t>Train working group</a:t>
            </a:r>
          </a:p>
          <a:p>
            <a:pPr marL="457200" indent="-457200">
              <a:buFont typeface="+mj-lt"/>
              <a:buAutoNum type="arabicParenR"/>
            </a:pPr>
            <a:r>
              <a:rPr lang="en-US" dirty="0"/>
              <a:t>Develop working group strategic plan for the following tasks: </a:t>
            </a:r>
          </a:p>
          <a:p>
            <a:pPr marL="742950" lvl="1" indent="-342900"/>
            <a:r>
              <a:rPr lang="en-US" sz="2800" dirty="0"/>
              <a:t>Coordinate support for issue-based lunch and learns</a:t>
            </a:r>
          </a:p>
          <a:p>
            <a:pPr marL="742950" lvl="1" indent="-342900"/>
            <a:r>
              <a:rPr lang="en-US" sz="2800" dirty="0"/>
              <a:t>PAC events</a:t>
            </a:r>
          </a:p>
          <a:p>
            <a:pPr marL="742950" lvl="1" indent="-342900"/>
            <a:r>
              <a:rPr lang="en-US" sz="2800" dirty="0"/>
              <a:t>Outreach to nearby Locals, Central Labor Councils, State Federations, customer advocacy organizations (VFW, AARP, etc.)</a:t>
            </a:r>
          </a:p>
          <a:p>
            <a:pPr marL="742950" lvl="1" indent="-342900"/>
            <a:r>
              <a:rPr lang="en-US" sz="2800" dirty="0"/>
              <a:t>Work with Legislative Department on issue advocacy</a:t>
            </a:r>
          </a:p>
        </p:txBody>
      </p:sp>
      <p:sp>
        <p:nvSpPr>
          <p:cNvPr id="2" name="Slide Number Placeholder 1"/>
          <p:cNvSpPr>
            <a:spLocks noGrp="1"/>
          </p:cNvSpPr>
          <p:nvPr>
            <p:ph type="sldNum" sz="quarter" idx="12"/>
          </p:nvPr>
        </p:nvSpPr>
        <p:spPr/>
        <p:txBody>
          <a:bodyPr/>
          <a:lstStyle/>
          <a:p>
            <a:fld id="{56E57F36-6D23-4C39-A2C3-D58391D75D53}" type="slidenum">
              <a:rPr lang="en-US" smtClean="0"/>
              <a:t>38</a:t>
            </a:fld>
            <a:endParaRPr lang="en-US"/>
          </a:p>
        </p:txBody>
      </p:sp>
    </p:spTree>
    <p:extLst>
      <p:ext uri="{BB962C8B-B14F-4D97-AF65-F5344CB8AC3E}">
        <p14:creationId xmlns:p14="http://schemas.microsoft.com/office/powerpoint/2010/main" val="2557279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1064240" cy="1325563"/>
          </a:xfrm>
        </p:spPr>
        <p:txBody>
          <a:bodyPr>
            <a:normAutofit/>
          </a:bodyPr>
          <a:lstStyle/>
          <a:p>
            <a:r>
              <a:rPr lang="en-US" dirty="0">
                <a:solidFill>
                  <a:srgbClr val="003399"/>
                </a:solidFill>
                <a:latin typeface="Arial" panose="020B0604020202020204" pitchFamily="34" charset="0"/>
                <a:cs typeface="Arial" panose="020B0604020202020204" pitchFamily="34" charset="0"/>
              </a:rPr>
              <a:t>Research Working Group</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9" name="Content Placeholder 5"/>
          <p:cNvSpPr>
            <a:spLocks noGrp="1"/>
          </p:cNvSpPr>
          <p:nvPr>
            <p:ph sz="half" idx="1"/>
          </p:nvPr>
        </p:nvSpPr>
        <p:spPr>
          <a:xfrm>
            <a:off x="868680" y="1444625"/>
            <a:ext cx="10530840" cy="4351338"/>
          </a:xfrm>
        </p:spPr>
        <p:txBody>
          <a:bodyPr>
            <a:noAutofit/>
          </a:bodyPr>
          <a:lstStyle/>
          <a:p>
            <a:pPr marL="457200" indent="-457200">
              <a:buFont typeface="+mj-lt"/>
              <a:buAutoNum type="arabicParenR"/>
            </a:pPr>
            <a:r>
              <a:rPr lang="en-US" dirty="0"/>
              <a:t>Nominate/appoint working group</a:t>
            </a:r>
          </a:p>
          <a:p>
            <a:pPr marL="457200" indent="-457200">
              <a:buFont typeface="+mj-lt"/>
              <a:buAutoNum type="arabicParenR"/>
            </a:pPr>
            <a:r>
              <a:rPr lang="en-US" dirty="0"/>
              <a:t>Train working group</a:t>
            </a:r>
          </a:p>
          <a:p>
            <a:pPr marL="457200" indent="-457200">
              <a:buFont typeface="+mj-lt"/>
              <a:buAutoNum type="arabicParenR"/>
            </a:pPr>
            <a:r>
              <a:rPr lang="en-US" dirty="0"/>
              <a:t>Develop working group strategic plan for the following tasks: </a:t>
            </a:r>
          </a:p>
          <a:p>
            <a:pPr marL="742950" lvl="1" indent="-342900"/>
            <a:r>
              <a:rPr lang="en-US" sz="2800" dirty="0"/>
              <a:t>Review contract articles</a:t>
            </a:r>
          </a:p>
          <a:p>
            <a:pPr marL="742950" lvl="1" indent="-342900"/>
            <a:r>
              <a:rPr lang="en-US" sz="2800" dirty="0"/>
              <a:t>Review grievances, ULPs, and arbitrations</a:t>
            </a:r>
          </a:p>
          <a:p>
            <a:pPr marL="742950" lvl="1" indent="-342900"/>
            <a:r>
              <a:rPr lang="en-US" sz="2800" dirty="0"/>
              <a:t>Review negotiability issues</a:t>
            </a:r>
          </a:p>
          <a:p>
            <a:pPr marL="742950" lvl="1" indent="-342900"/>
            <a:r>
              <a:rPr lang="en-US" sz="2800" dirty="0"/>
              <a:t>Review impasse options</a:t>
            </a:r>
          </a:p>
          <a:p>
            <a:pPr marL="742950" lvl="1" indent="-342900"/>
            <a:r>
              <a:rPr lang="en-US" sz="2800" dirty="0"/>
              <a:t>Review budget</a:t>
            </a:r>
          </a:p>
          <a:p>
            <a:pPr marL="0" indent="0">
              <a:buNone/>
            </a:pPr>
            <a:endParaRPr lang="en-US" dirty="0"/>
          </a:p>
        </p:txBody>
      </p:sp>
      <p:sp>
        <p:nvSpPr>
          <p:cNvPr id="2" name="Slide Number Placeholder 1"/>
          <p:cNvSpPr>
            <a:spLocks noGrp="1"/>
          </p:cNvSpPr>
          <p:nvPr>
            <p:ph type="sldNum" sz="quarter" idx="12"/>
          </p:nvPr>
        </p:nvSpPr>
        <p:spPr/>
        <p:txBody>
          <a:bodyPr/>
          <a:lstStyle/>
          <a:p>
            <a:fld id="{56E57F36-6D23-4C39-A2C3-D58391D75D53}" type="slidenum">
              <a:rPr lang="en-US" smtClean="0"/>
              <a:t>39</a:t>
            </a:fld>
            <a:endParaRPr lang="en-US"/>
          </a:p>
        </p:txBody>
      </p:sp>
    </p:spTree>
    <p:extLst>
      <p:ext uri="{BB962C8B-B14F-4D97-AF65-F5344CB8AC3E}">
        <p14:creationId xmlns:p14="http://schemas.microsoft.com/office/powerpoint/2010/main" val="3734069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89016" y="486036"/>
            <a:ext cx="8498971" cy="970383"/>
          </a:xfrm>
        </p:spPr>
        <p:txBody>
          <a:bodyPr>
            <a:noAutofit/>
          </a:bodyPr>
          <a:lstStyle/>
          <a:p>
            <a:pPr algn="l"/>
            <a:r>
              <a:rPr lang="en-US" sz="5400" dirty="0">
                <a:solidFill>
                  <a:srgbClr val="003399"/>
                </a:solidFill>
                <a:latin typeface="+mn-lt"/>
                <a:cs typeface="Arial" panose="020B0604020202020204" pitchFamily="34" charset="0"/>
              </a:rPr>
              <a:t>Housekeeping</a:t>
            </a:r>
          </a:p>
        </p:txBody>
      </p:sp>
      <p:sp>
        <p:nvSpPr>
          <p:cNvPr id="5" name="TextBox 4"/>
          <p:cNvSpPr txBox="1"/>
          <p:nvPr/>
        </p:nvSpPr>
        <p:spPr>
          <a:xfrm>
            <a:off x="3553741" y="1250287"/>
            <a:ext cx="7938392" cy="2616101"/>
          </a:xfrm>
          <a:prstGeom prst="rect">
            <a:avLst/>
          </a:prstGeom>
          <a:noFill/>
        </p:spPr>
        <p:txBody>
          <a:bodyPr wrap="square" rtlCol="0">
            <a:spAutoFit/>
          </a:bodyPr>
          <a:lstStyle/>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1" i="0" u="none" strike="noStrike" kern="0" cap="none" spc="0" normalizeH="0" baseline="0" noProof="0" dirty="0">
              <a:ln>
                <a:noFill/>
              </a:ln>
              <a:solidFill>
                <a:srgbClr val="003399"/>
              </a:solidFill>
              <a:effectLst/>
              <a:uLnTx/>
              <a:uFillTx/>
            </a:endParaRPr>
          </a:p>
          <a:p>
            <a:pPr marL="285750" marR="0" lvl="0" indent="-285750" defTabSz="91440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003399"/>
                </a:solidFill>
                <a:effectLst/>
                <a:uLnTx/>
                <a:uFillTx/>
              </a:rPr>
              <a:t>Breaks and lunch</a:t>
            </a:r>
            <a:endParaRPr kumimoji="0" lang="en-US" sz="3200" b="1" i="0" u="none" strike="noStrike" kern="0" cap="none" spc="0" normalizeH="0" noProof="0" dirty="0">
              <a:ln>
                <a:noFill/>
              </a:ln>
              <a:solidFill>
                <a:srgbClr val="003399"/>
              </a:solidFill>
              <a:effectLst/>
              <a:uLnTx/>
              <a:uFillTx/>
            </a:endParaRPr>
          </a:p>
          <a:p>
            <a:pPr marL="285750" marR="0" lvl="0" indent="-285750" defTabSz="914400" eaLnBrk="0" fontAlgn="base" latinLnBrk="0" hangingPunct="0">
              <a:lnSpc>
                <a:spcPct val="150000"/>
              </a:lnSpc>
              <a:spcBef>
                <a:spcPct val="0"/>
              </a:spcBef>
              <a:spcAft>
                <a:spcPct val="0"/>
              </a:spcAft>
              <a:buClrTx/>
              <a:buSzTx/>
              <a:buFont typeface="Arial" panose="020B0604020202020204" pitchFamily="34" charset="0"/>
              <a:buChar char="•"/>
              <a:tabLst/>
              <a:defRPr/>
            </a:pPr>
            <a:r>
              <a:rPr lang="en-US" sz="3200" b="1" kern="0" dirty="0">
                <a:solidFill>
                  <a:srgbClr val="003399"/>
                </a:solidFill>
              </a:rPr>
              <a:t>Location of bathrooms and emergency exits</a:t>
            </a:r>
            <a:endParaRPr lang="en-US" sz="3200" b="1" kern="0" baseline="0" dirty="0">
              <a:solidFill>
                <a:srgbClr val="003399"/>
              </a:solidFill>
            </a:endParaRPr>
          </a:p>
          <a:p>
            <a:pPr marL="285750" marR="0" lvl="0" indent="-285750" defTabSz="91440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noProof="0" dirty="0">
                <a:ln>
                  <a:noFill/>
                </a:ln>
                <a:solidFill>
                  <a:srgbClr val="003399"/>
                </a:solidFill>
                <a:effectLst/>
                <a:uLnTx/>
                <a:uFillTx/>
              </a:rPr>
              <a:t>Ground Rules</a:t>
            </a:r>
            <a:endParaRPr kumimoji="0" lang="en-US" sz="3200" b="1" i="0" u="none" strike="noStrike" kern="0" cap="none" spc="0" normalizeH="0" baseline="0" noProof="0" dirty="0">
              <a:ln>
                <a:noFill/>
              </a:ln>
              <a:solidFill>
                <a:srgbClr val="003399"/>
              </a:solidFill>
              <a:effectLst/>
              <a:uLnTx/>
              <a:uFillTx/>
            </a:endParaRPr>
          </a:p>
        </p:txBody>
      </p:sp>
      <p:graphicFrame>
        <p:nvGraphicFramePr>
          <p:cNvPr id="4" name="Table 3"/>
          <p:cNvGraphicFramePr>
            <a:graphicFrameLocks noGrp="1"/>
          </p:cNvGraphicFramePr>
          <p:nvPr>
            <p:extLst>
              <p:ext uri="{D42A27DB-BD31-4B8C-83A1-F6EECF244321}">
                <p14:modId xmlns:p14="http://schemas.microsoft.com/office/powerpoint/2010/main" val="478830505"/>
              </p:ext>
            </p:extLst>
          </p:nvPr>
        </p:nvGraphicFramePr>
        <p:xfrm>
          <a:off x="3974122" y="3972820"/>
          <a:ext cx="7244862" cy="1584960"/>
        </p:xfrm>
        <a:graphic>
          <a:graphicData uri="http://schemas.openxmlformats.org/drawingml/2006/table">
            <a:tbl>
              <a:tblPr firstRow="1" bandRow="1">
                <a:tableStyleId>{5C22544A-7EE6-4342-B048-85BDC9FD1C3A}</a:tableStyleId>
              </a:tblPr>
              <a:tblGrid>
                <a:gridCol w="3991709">
                  <a:extLst>
                    <a:ext uri="{9D8B030D-6E8A-4147-A177-3AD203B41FA5}">
                      <a16:colId xmlns:a16="http://schemas.microsoft.com/office/drawing/2014/main" val="1089549337"/>
                    </a:ext>
                  </a:extLst>
                </a:gridCol>
                <a:gridCol w="3253153">
                  <a:extLst>
                    <a:ext uri="{9D8B030D-6E8A-4147-A177-3AD203B41FA5}">
                      <a16:colId xmlns:a16="http://schemas.microsoft.com/office/drawing/2014/main" val="3593027817"/>
                    </a:ext>
                  </a:extLst>
                </a:gridCol>
              </a:tblGrid>
              <a:tr h="370840">
                <a:tc>
                  <a:txBody>
                    <a:bodyPr/>
                    <a:lstStyle/>
                    <a:p>
                      <a:pPr marL="457200" indent="-457200">
                        <a:buFont typeface="Wingdings" panose="05000000000000000000" pitchFamily="2" charset="2"/>
                        <a:buChar char="§"/>
                      </a:pPr>
                      <a:r>
                        <a:rPr lang="en-US" sz="2800" dirty="0">
                          <a:solidFill>
                            <a:srgbClr val="002060"/>
                          </a:solidFill>
                        </a:rPr>
                        <a:t>Participate</a:t>
                      </a:r>
                      <a:r>
                        <a:rPr lang="en-US" sz="2800" baseline="0" dirty="0">
                          <a:solidFill>
                            <a:srgbClr val="002060"/>
                          </a:solidFill>
                        </a:rPr>
                        <a:t> and Share</a:t>
                      </a:r>
                      <a:endParaRPr lang="en-US" sz="2800" dirty="0">
                        <a:solidFill>
                          <a:srgbClr val="002060"/>
                        </a:solidFill>
                      </a:endParaRPr>
                    </a:p>
                  </a:txBody>
                  <a:tcPr>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Parking Lot</a:t>
                      </a:r>
                    </a:p>
                    <a:p>
                      <a:pPr marL="285750" indent="-285750">
                        <a:buFont typeface="Wingdings" panose="05000000000000000000" pitchFamily="2" charset="2"/>
                        <a:buChar char="§"/>
                      </a:pPr>
                      <a:endParaRPr lang="en-US" dirty="0"/>
                    </a:p>
                  </a:txBody>
                  <a:tcPr>
                    <a:solidFill>
                      <a:schemeClr val="bg1"/>
                    </a:solidFill>
                  </a:tcPr>
                </a:tc>
                <a:extLst>
                  <a:ext uri="{0D108BD9-81ED-4DB2-BD59-A6C34878D82A}">
                    <a16:rowId xmlns:a16="http://schemas.microsoft.com/office/drawing/2014/main" val="4214066733"/>
                  </a:ext>
                </a:extLst>
              </a:tr>
              <a:tr h="370840">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Mutual Respect</a:t>
                      </a:r>
                    </a:p>
                    <a:p>
                      <a:pPr marL="285750" indent="-285750">
                        <a:buFont typeface="Wingdings" panose="05000000000000000000" pitchFamily="2" charset="2"/>
                        <a:buChar char="§"/>
                      </a:pPr>
                      <a:endParaRPr lang="en-US" dirty="0"/>
                    </a:p>
                  </a:txBody>
                  <a:tcPr>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Honor Time</a:t>
                      </a:r>
                    </a:p>
                    <a:p>
                      <a:pPr marL="285750" indent="-285750">
                        <a:buFont typeface="Wingdings" panose="05000000000000000000" pitchFamily="2" charset="2"/>
                        <a:buChar char="§"/>
                      </a:pPr>
                      <a:endParaRPr lang="en-US" dirty="0"/>
                    </a:p>
                  </a:txBody>
                  <a:tcPr>
                    <a:solidFill>
                      <a:schemeClr val="bg1"/>
                    </a:solidFill>
                  </a:tcPr>
                </a:tc>
                <a:extLst>
                  <a:ext uri="{0D108BD9-81ED-4DB2-BD59-A6C34878D82A}">
                    <a16:rowId xmlns:a16="http://schemas.microsoft.com/office/drawing/2014/main" val="561148216"/>
                  </a:ext>
                </a:extLst>
              </a:tr>
            </a:tbl>
          </a:graphicData>
        </a:graphic>
      </p:graphicFrame>
      <p:sp>
        <p:nvSpPr>
          <p:cNvPr id="6" name="Rectangle 5"/>
          <p:cNvSpPr/>
          <p:nvPr/>
        </p:nvSpPr>
        <p:spPr>
          <a:xfrm>
            <a:off x="3374572" y="6274064"/>
            <a:ext cx="5442857" cy="471981"/>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50" dirty="0">
                <a:solidFill>
                  <a:srgbClr val="273671"/>
                </a:solidFill>
              </a:rPr>
              <a:t>AMERICAN FEDERATION OF GOVERNMENT EMPLOYEES, AFL-CIO</a:t>
            </a:r>
          </a:p>
        </p:txBody>
      </p:sp>
      <p:sp>
        <p:nvSpPr>
          <p:cNvPr id="3" name="Slide Number Placeholder 2"/>
          <p:cNvSpPr>
            <a:spLocks noGrp="1"/>
          </p:cNvSpPr>
          <p:nvPr>
            <p:ph type="sldNum" sz="quarter" idx="12"/>
          </p:nvPr>
        </p:nvSpPr>
        <p:spPr/>
        <p:txBody>
          <a:bodyPr/>
          <a:lstStyle/>
          <a:p>
            <a:fld id="{56E57F36-6D23-4C39-A2C3-D58391D75D53}" type="slidenum">
              <a:rPr lang="en-US" smtClean="0"/>
              <a:t>4</a:t>
            </a:fld>
            <a:endParaRPr lang="en-US"/>
          </a:p>
        </p:txBody>
      </p:sp>
    </p:spTree>
    <p:extLst>
      <p:ext uri="{BB962C8B-B14F-4D97-AF65-F5344CB8AC3E}">
        <p14:creationId xmlns:p14="http://schemas.microsoft.com/office/powerpoint/2010/main" val="3059202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1064240" cy="1325563"/>
          </a:xfrm>
        </p:spPr>
        <p:txBody>
          <a:bodyPr>
            <a:normAutofit/>
          </a:bodyPr>
          <a:lstStyle/>
          <a:p>
            <a:r>
              <a:rPr lang="en-US" dirty="0">
                <a:solidFill>
                  <a:srgbClr val="003399"/>
                </a:solidFill>
                <a:latin typeface="Arial" panose="020B0604020202020204" pitchFamily="34" charset="0"/>
                <a:cs typeface="Arial" panose="020B0604020202020204" pitchFamily="34" charset="0"/>
              </a:rPr>
              <a:t>Notes and Records Working Group</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9" name="Content Placeholder 5"/>
          <p:cNvSpPr>
            <a:spLocks noGrp="1"/>
          </p:cNvSpPr>
          <p:nvPr>
            <p:ph sz="half" idx="1"/>
          </p:nvPr>
        </p:nvSpPr>
        <p:spPr>
          <a:xfrm>
            <a:off x="868680" y="1444625"/>
            <a:ext cx="10530840" cy="4351338"/>
          </a:xfrm>
        </p:spPr>
        <p:txBody>
          <a:bodyPr>
            <a:noAutofit/>
          </a:bodyPr>
          <a:lstStyle/>
          <a:p>
            <a:pPr marL="457200" indent="-457200">
              <a:buFont typeface="+mj-lt"/>
              <a:buAutoNum type="arabicParenR"/>
            </a:pPr>
            <a:r>
              <a:rPr lang="en-US" dirty="0"/>
              <a:t>Nominate/appoint working group</a:t>
            </a:r>
          </a:p>
          <a:p>
            <a:pPr marL="457200" indent="-457200">
              <a:buFont typeface="+mj-lt"/>
              <a:buAutoNum type="arabicParenR"/>
            </a:pPr>
            <a:r>
              <a:rPr lang="en-US" dirty="0"/>
              <a:t>Train working group</a:t>
            </a:r>
          </a:p>
          <a:p>
            <a:pPr marL="457200" indent="-457200">
              <a:buFont typeface="+mj-lt"/>
              <a:buAutoNum type="arabicParenR"/>
            </a:pPr>
            <a:r>
              <a:rPr lang="en-US" dirty="0"/>
              <a:t>Develop working group strategic plan for the following tasks: </a:t>
            </a:r>
          </a:p>
          <a:p>
            <a:pPr marL="742950" lvl="1" indent="-342900"/>
            <a:r>
              <a:rPr lang="en-US" sz="2800" dirty="0"/>
              <a:t>Note keeping</a:t>
            </a:r>
          </a:p>
          <a:p>
            <a:pPr marL="742950" lvl="1" indent="-342900"/>
            <a:r>
              <a:rPr lang="en-US" sz="2800" dirty="0"/>
              <a:t>Record keeping</a:t>
            </a:r>
          </a:p>
          <a:p>
            <a:pPr marL="742950" lvl="1" indent="-342900"/>
            <a:r>
              <a:rPr lang="en-US" sz="2800" dirty="0"/>
              <a:t>Tracking proposals</a:t>
            </a:r>
          </a:p>
          <a:p>
            <a:pPr marL="742950" lvl="1" indent="-342900"/>
            <a:r>
              <a:rPr lang="en-US" sz="2800" dirty="0"/>
              <a:t>Maintaining bargaining history </a:t>
            </a:r>
          </a:p>
          <a:p>
            <a:pPr marL="0" indent="0">
              <a:buNone/>
            </a:pPr>
            <a:endParaRPr lang="en-US" dirty="0"/>
          </a:p>
        </p:txBody>
      </p:sp>
      <p:sp>
        <p:nvSpPr>
          <p:cNvPr id="2" name="Slide Number Placeholder 1"/>
          <p:cNvSpPr>
            <a:spLocks noGrp="1"/>
          </p:cNvSpPr>
          <p:nvPr>
            <p:ph type="sldNum" sz="quarter" idx="12"/>
          </p:nvPr>
        </p:nvSpPr>
        <p:spPr/>
        <p:txBody>
          <a:bodyPr/>
          <a:lstStyle/>
          <a:p>
            <a:fld id="{56E57F36-6D23-4C39-A2C3-D58391D75D53}" type="slidenum">
              <a:rPr lang="en-US" smtClean="0"/>
              <a:t>40</a:t>
            </a:fld>
            <a:endParaRPr lang="en-US"/>
          </a:p>
        </p:txBody>
      </p:sp>
    </p:spTree>
    <p:extLst>
      <p:ext uri="{BB962C8B-B14F-4D97-AF65-F5344CB8AC3E}">
        <p14:creationId xmlns:p14="http://schemas.microsoft.com/office/powerpoint/2010/main" val="2723305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2880" y="1599565"/>
            <a:ext cx="11841480" cy="1325563"/>
          </a:xfrm>
        </p:spPr>
        <p:txBody>
          <a:bodyPr>
            <a:noAutofit/>
          </a:bodyPr>
          <a:lstStyle/>
          <a:p>
            <a:pPr algn="ctr"/>
            <a:r>
              <a:rPr lang="en-US" sz="7200" b="1" dirty="0">
                <a:solidFill>
                  <a:srgbClr val="003399"/>
                </a:solidFill>
                <a:cs typeface="Arial" panose="020B0604020202020204" pitchFamily="34" charset="0"/>
              </a:rPr>
              <a:t>Strategic Bargaining Process</a:t>
            </a:r>
            <a:br>
              <a:rPr lang="en-US" sz="7200" b="1" dirty="0">
                <a:solidFill>
                  <a:srgbClr val="003399"/>
                </a:solidFill>
                <a:cs typeface="Arial" panose="020B0604020202020204" pitchFamily="34" charset="0"/>
              </a:rPr>
            </a:br>
            <a:r>
              <a:rPr lang="en-US" sz="6000" b="1" dirty="0">
                <a:solidFill>
                  <a:srgbClr val="003399"/>
                </a:solidFill>
                <a:latin typeface="Arial" panose="020B0604020202020204" pitchFamily="34" charset="0"/>
                <a:cs typeface="Arial" panose="020B0604020202020204" pitchFamily="34" charset="0"/>
              </a:rPr>
              <a:t>Pre-Bargaining Preparation</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6" name="AutoShape 6" descr="Image result for AFGE conferen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Image result for AFGE conferenc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rotWithShape="1">
          <a:blip r:embed="rId4"/>
          <a:srcRect l="18963" t="20334" r="18262"/>
          <a:stretch/>
        </p:blipFill>
        <p:spPr>
          <a:xfrm>
            <a:off x="711431" y="3710143"/>
            <a:ext cx="2580201" cy="1749672"/>
          </a:xfrm>
          <a:prstGeom prst="rect">
            <a:avLst/>
          </a:prstGeom>
          <a:ln w="6350">
            <a:solidFill>
              <a:schemeClr val="tx1"/>
            </a:solidFill>
          </a:ln>
        </p:spPr>
      </p:pic>
      <p:pic>
        <p:nvPicPr>
          <p:cNvPr id="12" name="Picture 11"/>
          <p:cNvPicPr>
            <a:picLocks noChangeAspect="1"/>
          </p:cNvPicPr>
          <p:nvPr/>
        </p:nvPicPr>
        <p:blipFill>
          <a:blip r:embed="rId5"/>
          <a:stretch>
            <a:fillRect/>
          </a:stretch>
        </p:blipFill>
        <p:spPr>
          <a:xfrm>
            <a:off x="3526398" y="3684509"/>
            <a:ext cx="2580201" cy="1749672"/>
          </a:xfrm>
          <a:prstGeom prst="rect">
            <a:avLst/>
          </a:prstGeom>
          <a:ln w="6350">
            <a:solidFill>
              <a:schemeClr val="tx1"/>
            </a:solidFill>
          </a:ln>
        </p:spPr>
      </p:pic>
      <p:pic>
        <p:nvPicPr>
          <p:cNvPr id="14" name="Picture 2" descr="http://afge2324.org/wp-content/uploads/2016/03/DSC_6404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703" t="5063" r="2757" b="25739"/>
          <a:stretch/>
        </p:blipFill>
        <p:spPr bwMode="auto">
          <a:xfrm>
            <a:off x="6309360" y="3682803"/>
            <a:ext cx="2456892" cy="1773117"/>
          </a:xfrm>
          <a:prstGeom prst="rect">
            <a:avLst/>
          </a:prstGeom>
          <a:solidFill>
            <a:schemeClr val="bg1"/>
          </a:solidFill>
          <a:ln w="6350">
            <a:solidFill>
              <a:schemeClr val="tx1"/>
            </a:solidFill>
          </a:ln>
        </p:spPr>
      </p:pic>
      <p:pic>
        <p:nvPicPr>
          <p:cNvPr id="15" name="Picture 2" descr="http://photos.prnewswire.com/prnvar/20140206/DC60675-b?max=16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3284" y="3689354"/>
            <a:ext cx="2449423" cy="173998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3954" y="387666"/>
            <a:ext cx="2667000" cy="809625"/>
          </a:xfrm>
          <a:prstGeom prst="rect">
            <a:avLst/>
          </a:prstGeom>
        </p:spPr>
      </p:pic>
      <p:sp>
        <p:nvSpPr>
          <p:cNvPr id="2" name="Slide Number Placeholder 1"/>
          <p:cNvSpPr>
            <a:spLocks noGrp="1"/>
          </p:cNvSpPr>
          <p:nvPr>
            <p:ph type="sldNum" sz="quarter" idx="12"/>
          </p:nvPr>
        </p:nvSpPr>
        <p:spPr/>
        <p:txBody>
          <a:bodyPr/>
          <a:lstStyle/>
          <a:p>
            <a:fld id="{56E57F36-6D23-4C39-A2C3-D58391D75D53}" type="slidenum">
              <a:rPr lang="en-US" smtClean="0"/>
              <a:t>41</a:t>
            </a:fld>
            <a:endParaRPr lang="en-US"/>
          </a:p>
        </p:txBody>
      </p:sp>
    </p:spTree>
    <p:extLst>
      <p:ext uri="{BB962C8B-B14F-4D97-AF65-F5344CB8AC3E}">
        <p14:creationId xmlns:p14="http://schemas.microsoft.com/office/powerpoint/2010/main" val="2666173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1064240" cy="1325563"/>
          </a:xfrm>
        </p:spPr>
        <p:txBody>
          <a:bodyPr>
            <a:normAutofit/>
          </a:bodyPr>
          <a:lstStyle/>
          <a:p>
            <a:r>
              <a:rPr lang="en-US" dirty="0">
                <a:solidFill>
                  <a:srgbClr val="003399"/>
                </a:solidFill>
                <a:latin typeface="Arial" panose="020B0604020202020204" pitchFamily="34" charset="0"/>
                <a:cs typeface="Arial" panose="020B0604020202020204" pitchFamily="34" charset="0"/>
              </a:rPr>
              <a:t>Pre-Bargaining Preparation</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9" name="Content Placeholder 5"/>
          <p:cNvSpPr>
            <a:spLocks noGrp="1"/>
          </p:cNvSpPr>
          <p:nvPr>
            <p:ph sz="half" idx="1"/>
          </p:nvPr>
        </p:nvSpPr>
        <p:spPr>
          <a:xfrm>
            <a:off x="1219200" y="1856105"/>
            <a:ext cx="10530840" cy="4351338"/>
          </a:xfrm>
        </p:spPr>
        <p:txBody>
          <a:bodyPr>
            <a:noAutofit/>
          </a:bodyPr>
          <a:lstStyle/>
          <a:p>
            <a:pPr marL="0" indent="0">
              <a:buNone/>
            </a:pPr>
            <a:r>
              <a:rPr lang="en-US" dirty="0"/>
              <a:t>All teams must know the following:</a:t>
            </a:r>
          </a:p>
          <a:p>
            <a:r>
              <a:rPr lang="en-US" dirty="0"/>
              <a:t>Bargaining law (5 USC Chapter 71, etc.)</a:t>
            </a:r>
          </a:p>
          <a:p>
            <a:r>
              <a:rPr lang="en-US" dirty="0"/>
              <a:t>Contracts (CBA, Supplements, MOAs)</a:t>
            </a:r>
          </a:p>
          <a:p>
            <a:r>
              <a:rPr lang="en-US" dirty="0"/>
              <a:t>Membership needs and goals</a:t>
            </a:r>
          </a:p>
          <a:p>
            <a:r>
              <a:rPr lang="en-US" dirty="0"/>
              <a:t>Relationship between laws and contract language goals</a:t>
            </a:r>
          </a:p>
          <a:p>
            <a:r>
              <a:rPr lang="en-US" dirty="0"/>
              <a:t>Labor-management relationship</a:t>
            </a:r>
          </a:p>
          <a:p>
            <a:r>
              <a:rPr lang="en-US" dirty="0"/>
              <a:t>Management team and their interests</a:t>
            </a:r>
          </a:p>
        </p:txBody>
      </p:sp>
      <p:pic>
        <p:nvPicPr>
          <p:cNvPr id="2050" name="Picture 2" descr="https://www.osha.gov/images/Rido_iStock_836818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2735" y="1555433"/>
            <a:ext cx="3197225" cy="1785118"/>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9808845" y="3731895"/>
            <a:ext cx="1352550" cy="1619250"/>
          </a:xfrm>
          <a:prstGeom prst="rect">
            <a:avLst/>
          </a:prstGeom>
        </p:spPr>
      </p:pic>
      <p:sp>
        <p:nvSpPr>
          <p:cNvPr id="3" name="Slide Number Placeholder 2"/>
          <p:cNvSpPr>
            <a:spLocks noGrp="1"/>
          </p:cNvSpPr>
          <p:nvPr>
            <p:ph type="sldNum" sz="quarter" idx="12"/>
          </p:nvPr>
        </p:nvSpPr>
        <p:spPr/>
        <p:txBody>
          <a:bodyPr/>
          <a:lstStyle/>
          <a:p>
            <a:fld id="{56E57F36-6D23-4C39-A2C3-D58391D75D53}" type="slidenum">
              <a:rPr lang="en-US" smtClean="0"/>
              <a:t>42</a:t>
            </a:fld>
            <a:endParaRPr lang="en-US"/>
          </a:p>
        </p:txBody>
      </p:sp>
    </p:spTree>
    <p:extLst>
      <p:ext uri="{BB962C8B-B14F-4D97-AF65-F5344CB8AC3E}">
        <p14:creationId xmlns:p14="http://schemas.microsoft.com/office/powerpoint/2010/main" val="4186955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1064240" cy="1325563"/>
          </a:xfrm>
        </p:spPr>
        <p:txBody>
          <a:bodyPr>
            <a:normAutofit/>
          </a:bodyPr>
          <a:lstStyle/>
          <a:p>
            <a:r>
              <a:rPr lang="en-US" dirty="0">
                <a:solidFill>
                  <a:srgbClr val="003399"/>
                </a:solidFill>
                <a:latin typeface="Arial" panose="020B0604020202020204" pitchFamily="34" charset="0"/>
                <a:cs typeface="Arial" panose="020B0604020202020204" pitchFamily="34" charset="0"/>
              </a:rPr>
              <a:t>Pre-Bargaining Preparation: Resources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9" name="Content Placeholder 5"/>
          <p:cNvSpPr>
            <a:spLocks noGrp="1"/>
          </p:cNvSpPr>
          <p:nvPr>
            <p:ph sz="half" idx="1"/>
          </p:nvPr>
        </p:nvSpPr>
        <p:spPr>
          <a:xfrm>
            <a:off x="1219200" y="1856105"/>
            <a:ext cx="6934200" cy="4351338"/>
          </a:xfrm>
        </p:spPr>
        <p:txBody>
          <a:bodyPr>
            <a:noAutofit/>
          </a:bodyPr>
          <a:lstStyle/>
          <a:p>
            <a:pPr marL="0" indent="0">
              <a:buNone/>
            </a:pPr>
            <a:r>
              <a:rPr lang="en-US" dirty="0"/>
              <a:t>Bargaining prep means identifying early on what resources the bargaining team will need from the District, Council and from different Departments at AFGE:</a:t>
            </a:r>
          </a:p>
          <a:p>
            <a:pPr lvl="1"/>
            <a:r>
              <a:rPr lang="en-US" sz="2800" dirty="0"/>
              <a:t>Communications Assistance</a:t>
            </a:r>
          </a:p>
          <a:p>
            <a:pPr lvl="1"/>
            <a:r>
              <a:rPr lang="en-US" sz="2800" dirty="0"/>
              <a:t>Organizing Assistance</a:t>
            </a:r>
          </a:p>
          <a:p>
            <a:pPr lvl="1"/>
            <a:r>
              <a:rPr lang="en-US" sz="2800" dirty="0"/>
              <a:t>Legislative Assistance</a:t>
            </a:r>
          </a:p>
          <a:p>
            <a:pPr lvl="1"/>
            <a:r>
              <a:rPr lang="en-US" sz="2800" dirty="0"/>
              <a:t>Research and Training from FSED</a:t>
            </a:r>
          </a:p>
          <a:p>
            <a:pPr marL="0" indent="0">
              <a:buNone/>
            </a:pPr>
            <a:endParaRPr lang="en-US" dirty="0"/>
          </a:p>
        </p:txBody>
      </p:sp>
      <p:pic>
        <p:nvPicPr>
          <p:cNvPr id="2" name="Picture 1"/>
          <p:cNvPicPr>
            <a:picLocks noChangeAspect="1"/>
          </p:cNvPicPr>
          <p:nvPr/>
        </p:nvPicPr>
        <p:blipFill>
          <a:blip r:embed="rId4"/>
          <a:stretch>
            <a:fillRect/>
          </a:stretch>
        </p:blipFill>
        <p:spPr>
          <a:xfrm>
            <a:off x="8153400" y="2060164"/>
            <a:ext cx="3090940" cy="3066554"/>
          </a:xfrm>
          <a:prstGeom prst="rect">
            <a:avLst/>
          </a:prstGeom>
        </p:spPr>
      </p:pic>
      <p:sp>
        <p:nvSpPr>
          <p:cNvPr id="3" name="Slide Number Placeholder 2"/>
          <p:cNvSpPr>
            <a:spLocks noGrp="1"/>
          </p:cNvSpPr>
          <p:nvPr>
            <p:ph type="sldNum" sz="quarter" idx="12"/>
          </p:nvPr>
        </p:nvSpPr>
        <p:spPr/>
        <p:txBody>
          <a:bodyPr/>
          <a:lstStyle/>
          <a:p>
            <a:fld id="{56E57F36-6D23-4C39-A2C3-D58391D75D53}" type="slidenum">
              <a:rPr lang="en-US" smtClean="0"/>
              <a:t>43</a:t>
            </a:fld>
            <a:endParaRPr lang="en-US"/>
          </a:p>
        </p:txBody>
      </p:sp>
    </p:spTree>
    <p:extLst>
      <p:ext uri="{BB962C8B-B14F-4D97-AF65-F5344CB8AC3E}">
        <p14:creationId xmlns:p14="http://schemas.microsoft.com/office/powerpoint/2010/main" val="2480875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74031" y="349083"/>
            <a:ext cx="11064240" cy="1325563"/>
          </a:xfrm>
        </p:spPr>
        <p:txBody>
          <a:bodyPr>
            <a:normAutofit/>
          </a:bodyPr>
          <a:lstStyle/>
          <a:p>
            <a:r>
              <a:rPr lang="en-US" dirty="0">
                <a:solidFill>
                  <a:srgbClr val="003399"/>
                </a:solidFill>
                <a:latin typeface="Arial" panose="020B0604020202020204" pitchFamily="34" charset="0"/>
                <a:cs typeface="Arial" panose="020B0604020202020204" pitchFamily="34" charset="0"/>
              </a:rPr>
              <a:t>Pre-Bargaining Preparation: Budget</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9" name="Content Placeholder 5"/>
          <p:cNvSpPr>
            <a:spLocks noGrp="1"/>
          </p:cNvSpPr>
          <p:nvPr>
            <p:ph sz="half" idx="1"/>
          </p:nvPr>
        </p:nvSpPr>
        <p:spPr>
          <a:xfrm>
            <a:off x="1219200" y="1856105"/>
            <a:ext cx="6934200" cy="4351338"/>
          </a:xfrm>
        </p:spPr>
        <p:txBody>
          <a:bodyPr>
            <a:noAutofit/>
          </a:bodyPr>
          <a:lstStyle/>
          <a:p>
            <a:pPr marL="0" indent="0">
              <a:buNone/>
            </a:pPr>
            <a:r>
              <a:rPr lang="en-US" sz="3200" dirty="0"/>
              <a:t>Develop budget for bargaining, including (but not necessarily limited to):</a:t>
            </a:r>
          </a:p>
          <a:p>
            <a:pPr marL="857250" lvl="1" indent="-457200"/>
            <a:r>
              <a:rPr lang="en-US" sz="2800" dirty="0"/>
              <a:t>Newsletters</a:t>
            </a:r>
          </a:p>
          <a:p>
            <a:pPr marL="857250" lvl="1" indent="-457200"/>
            <a:r>
              <a:rPr lang="en-US" sz="2800" dirty="0"/>
              <a:t>Bargaining updates and mailings</a:t>
            </a:r>
          </a:p>
          <a:p>
            <a:pPr marL="857250" lvl="1" indent="-457200"/>
            <a:r>
              <a:rPr lang="en-US" sz="2800" dirty="0"/>
              <a:t>Lunch and learn costs</a:t>
            </a:r>
          </a:p>
          <a:p>
            <a:pPr marL="857250" lvl="1" indent="-457200"/>
            <a:r>
              <a:rPr lang="en-US" sz="2800" dirty="0"/>
              <a:t>Travel</a:t>
            </a:r>
          </a:p>
          <a:p>
            <a:pPr marL="857250" lvl="1" indent="-457200"/>
            <a:r>
              <a:rPr lang="en-US" sz="2800" dirty="0"/>
              <a:t>Organizing incentives </a:t>
            </a:r>
          </a:p>
          <a:p>
            <a:pPr marL="857250" lvl="1" indent="-457200"/>
            <a:r>
              <a:rPr lang="en-US" sz="2800" dirty="0"/>
              <a:t>T-shirts and buttons</a:t>
            </a:r>
          </a:p>
          <a:p>
            <a:pPr marL="0" indent="0">
              <a:buNone/>
            </a:pPr>
            <a:endParaRPr lang="en-US" dirty="0"/>
          </a:p>
        </p:txBody>
      </p:sp>
      <p:pic>
        <p:nvPicPr>
          <p:cNvPr id="2" name="Picture 1"/>
          <p:cNvPicPr>
            <a:picLocks noChangeAspect="1"/>
          </p:cNvPicPr>
          <p:nvPr/>
        </p:nvPicPr>
        <p:blipFill>
          <a:blip r:embed="rId4"/>
          <a:stretch>
            <a:fillRect/>
          </a:stretch>
        </p:blipFill>
        <p:spPr>
          <a:xfrm>
            <a:off x="-29314942" y="962526"/>
            <a:ext cx="8604504" cy="8604504"/>
          </a:xfrm>
          <a:prstGeom prst="rect">
            <a:avLst/>
          </a:prstGeom>
        </p:spPr>
      </p:pic>
      <p:pic>
        <p:nvPicPr>
          <p:cNvPr id="5126" name="Picture 6" descr="http://compass1.org/wp-content/uploads/2011/06/shutterstock_28051206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compass1.org/wp-content/uploads/2011/06/shutterstock_280512062.jpg"/>
          <p:cNvPicPr>
            <a:picLocks noGrp="1" noChangeAspect="1" noChangeArrowheads="1"/>
          </p:cNvPicPr>
          <p:nvPr>
            <p:ph sz="half" idx="1"/>
          </p:nvPr>
        </p:nvPicPr>
        <p:blipFill>
          <a:blip r:embed="rId6" cstate="print">
            <a:extLst>
              <a:ext uri="{28A0092B-C50C-407E-A947-70E740481C1C}">
                <a14:useLocalDpi xmlns:a14="http://schemas.microsoft.com/office/drawing/2010/main" val="0"/>
              </a:ext>
            </a:extLst>
          </a:blip>
          <a:srcRect/>
          <a:stretch>
            <a:fillRect/>
          </a:stretch>
        </p:blipFill>
        <p:spPr bwMode="auto">
          <a:xfrm>
            <a:off x="7904830" y="2470484"/>
            <a:ext cx="3481889" cy="348188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56E57F36-6D23-4C39-A2C3-D58391D75D53}" type="slidenum">
              <a:rPr lang="en-US" smtClean="0"/>
              <a:t>44</a:t>
            </a:fld>
            <a:endParaRPr lang="en-US"/>
          </a:p>
        </p:txBody>
      </p:sp>
    </p:spTree>
    <p:extLst>
      <p:ext uri="{BB962C8B-B14F-4D97-AF65-F5344CB8AC3E}">
        <p14:creationId xmlns:p14="http://schemas.microsoft.com/office/powerpoint/2010/main" val="191678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2880" y="1599565"/>
            <a:ext cx="11841480" cy="1325563"/>
          </a:xfrm>
        </p:spPr>
        <p:txBody>
          <a:bodyPr>
            <a:noAutofit/>
          </a:bodyPr>
          <a:lstStyle/>
          <a:p>
            <a:pPr algn="ctr"/>
            <a:r>
              <a:rPr lang="en-US" sz="7200" b="1" dirty="0">
                <a:solidFill>
                  <a:srgbClr val="003399"/>
                </a:solidFill>
                <a:cs typeface="Arial" panose="020B0604020202020204" pitchFamily="34" charset="0"/>
              </a:rPr>
              <a:t>Strategic Bargaining Process</a:t>
            </a:r>
            <a:br>
              <a:rPr lang="en-US" sz="7200" b="1" dirty="0">
                <a:solidFill>
                  <a:srgbClr val="003399"/>
                </a:solidFill>
                <a:cs typeface="Arial" panose="020B0604020202020204" pitchFamily="34" charset="0"/>
              </a:rPr>
            </a:br>
            <a:r>
              <a:rPr lang="en-US" sz="6000" b="1" dirty="0">
                <a:solidFill>
                  <a:srgbClr val="003399"/>
                </a:solidFill>
                <a:latin typeface="Arial" panose="020B0604020202020204" pitchFamily="34" charset="0"/>
                <a:cs typeface="Arial" panose="020B0604020202020204" pitchFamily="34" charset="0"/>
              </a:rPr>
              <a:t>Ground Rules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6" name="AutoShape 6" descr="Image result for AFGE conferen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Image result for AFGE conferenc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rotWithShape="1">
          <a:blip r:embed="rId4"/>
          <a:srcRect l="18963" t="20334" r="18262"/>
          <a:stretch/>
        </p:blipFill>
        <p:spPr>
          <a:xfrm>
            <a:off x="711431" y="3710143"/>
            <a:ext cx="2580201" cy="1749672"/>
          </a:xfrm>
          <a:prstGeom prst="rect">
            <a:avLst/>
          </a:prstGeom>
          <a:ln w="6350">
            <a:solidFill>
              <a:schemeClr val="tx1"/>
            </a:solidFill>
          </a:ln>
        </p:spPr>
      </p:pic>
      <p:pic>
        <p:nvPicPr>
          <p:cNvPr id="12" name="Picture 11"/>
          <p:cNvPicPr>
            <a:picLocks noChangeAspect="1"/>
          </p:cNvPicPr>
          <p:nvPr/>
        </p:nvPicPr>
        <p:blipFill>
          <a:blip r:embed="rId5"/>
          <a:stretch>
            <a:fillRect/>
          </a:stretch>
        </p:blipFill>
        <p:spPr>
          <a:xfrm>
            <a:off x="3526398" y="3684509"/>
            <a:ext cx="2580201" cy="1749672"/>
          </a:xfrm>
          <a:prstGeom prst="rect">
            <a:avLst/>
          </a:prstGeom>
          <a:ln w="6350">
            <a:solidFill>
              <a:schemeClr val="tx1"/>
            </a:solidFill>
          </a:ln>
        </p:spPr>
      </p:pic>
      <p:pic>
        <p:nvPicPr>
          <p:cNvPr id="14" name="Picture 2" descr="http://afge2324.org/wp-content/uploads/2016/03/DSC_6404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703" t="5063" r="2757" b="25739"/>
          <a:stretch/>
        </p:blipFill>
        <p:spPr bwMode="auto">
          <a:xfrm>
            <a:off x="6309360" y="3682803"/>
            <a:ext cx="2456892" cy="1773117"/>
          </a:xfrm>
          <a:prstGeom prst="rect">
            <a:avLst/>
          </a:prstGeom>
          <a:solidFill>
            <a:schemeClr val="bg1"/>
          </a:solidFill>
          <a:ln w="6350">
            <a:solidFill>
              <a:schemeClr val="tx1"/>
            </a:solidFill>
          </a:ln>
        </p:spPr>
      </p:pic>
      <p:pic>
        <p:nvPicPr>
          <p:cNvPr id="15" name="Picture 2" descr="http://photos.prnewswire.com/prnvar/20140206/DC60675-b?max=16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3284" y="3689354"/>
            <a:ext cx="2449423" cy="173998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3954" y="387666"/>
            <a:ext cx="2667000" cy="809625"/>
          </a:xfrm>
          <a:prstGeom prst="rect">
            <a:avLst/>
          </a:prstGeom>
        </p:spPr>
      </p:pic>
      <p:sp>
        <p:nvSpPr>
          <p:cNvPr id="2" name="Slide Number Placeholder 1"/>
          <p:cNvSpPr>
            <a:spLocks noGrp="1"/>
          </p:cNvSpPr>
          <p:nvPr>
            <p:ph type="sldNum" sz="quarter" idx="12"/>
          </p:nvPr>
        </p:nvSpPr>
        <p:spPr/>
        <p:txBody>
          <a:bodyPr/>
          <a:lstStyle/>
          <a:p>
            <a:fld id="{56E57F36-6D23-4C39-A2C3-D58391D75D53}" type="slidenum">
              <a:rPr lang="en-US" smtClean="0"/>
              <a:t>45</a:t>
            </a:fld>
            <a:endParaRPr lang="en-US"/>
          </a:p>
        </p:txBody>
      </p:sp>
    </p:spTree>
    <p:extLst>
      <p:ext uri="{BB962C8B-B14F-4D97-AF65-F5344CB8AC3E}">
        <p14:creationId xmlns:p14="http://schemas.microsoft.com/office/powerpoint/2010/main" val="9578086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74031" y="349083"/>
            <a:ext cx="11064240" cy="1325563"/>
          </a:xfrm>
        </p:spPr>
        <p:txBody>
          <a:bodyPr>
            <a:normAutofit/>
          </a:bodyPr>
          <a:lstStyle/>
          <a:p>
            <a:r>
              <a:rPr lang="en-US" dirty="0">
                <a:solidFill>
                  <a:srgbClr val="003399"/>
                </a:solidFill>
                <a:latin typeface="Arial" panose="020B0604020202020204" pitchFamily="34" charset="0"/>
                <a:cs typeface="Arial" panose="020B0604020202020204" pitchFamily="34" charset="0"/>
              </a:rPr>
              <a:t>Strategic Bargaining: Ground Rules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9" name="Content Placeholder 5"/>
          <p:cNvSpPr>
            <a:spLocks noGrp="1"/>
          </p:cNvSpPr>
          <p:nvPr>
            <p:ph sz="half" idx="1"/>
          </p:nvPr>
        </p:nvSpPr>
        <p:spPr>
          <a:xfrm>
            <a:off x="1219200" y="1856105"/>
            <a:ext cx="6934200" cy="4351338"/>
          </a:xfrm>
        </p:spPr>
        <p:txBody>
          <a:bodyPr>
            <a:noAutofit/>
          </a:bodyPr>
          <a:lstStyle/>
          <a:p>
            <a:r>
              <a:rPr lang="en-US" dirty="0"/>
              <a:t>Provides an outline of negotiation events</a:t>
            </a:r>
          </a:p>
          <a:p>
            <a:r>
              <a:rPr lang="en-US" dirty="0"/>
              <a:t>Determines the Union’s official time</a:t>
            </a:r>
          </a:p>
          <a:p>
            <a:r>
              <a:rPr lang="en-US" dirty="0"/>
              <a:t>Establishes the rules of engagement</a:t>
            </a:r>
          </a:p>
          <a:p>
            <a:r>
              <a:rPr lang="en-US" dirty="0"/>
              <a:t>Sets the calendar for negotiations</a:t>
            </a:r>
          </a:p>
          <a:p>
            <a:r>
              <a:rPr lang="en-US" dirty="0"/>
              <a:t>Determines location of negotiations</a:t>
            </a:r>
          </a:p>
          <a:p>
            <a:r>
              <a:rPr lang="en-US" dirty="0"/>
              <a:t>Indicates how negotiations are viewed by management</a:t>
            </a:r>
          </a:p>
          <a:p>
            <a:r>
              <a:rPr lang="en-US" dirty="0"/>
              <a:t>Opportunity for favorable positioning</a:t>
            </a:r>
          </a:p>
          <a:p>
            <a:pPr marL="0" indent="0">
              <a:buNone/>
            </a:pPr>
            <a:endParaRPr lang="en-US" dirty="0"/>
          </a:p>
        </p:txBody>
      </p:sp>
      <p:pic>
        <p:nvPicPr>
          <p:cNvPr id="2" name="Picture 1"/>
          <p:cNvPicPr>
            <a:picLocks noChangeAspect="1"/>
          </p:cNvPicPr>
          <p:nvPr/>
        </p:nvPicPr>
        <p:blipFill>
          <a:blip r:embed="rId4"/>
          <a:stretch>
            <a:fillRect/>
          </a:stretch>
        </p:blipFill>
        <p:spPr>
          <a:xfrm>
            <a:off x="-29314942" y="962526"/>
            <a:ext cx="8604504" cy="8604504"/>
          </a:xfrm>
          <a:prstGeom prst="rect">
            <a:avLst/>
          </a:prstGeom>
        </p:spPr>
      </p:pic>
      <p:pic>
        <p:nvPicPr>
          <p:cNvPr id="5126" name="Picture 6" descr="http://compass1.org/wp-content/uploads/2011/06/shutterstock_28051206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Ground Rules negotiate .gov .edu  .or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2927" y="2057148"/>
            <a:ext cx="3537952" cy="225371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56E57F36-6D23-4C39-A2C3-D58391D75D53}" type="slidenum">
              <a:rPr lang="en-US" smtClean="0"/>
              <a:t>46</a:t>
            </a:fld>
            <a:endParaRPr lang="en-US"/>
          </a:p>
        </p:txBody>
      </p:sp>
    </p:spTree>
    <p:extLst>
      <p:ext uri="{BB962C8B-B14F-4D97-AF65-F5344CB8AC3E}">
        <p14:creationId xmlns:p14="http://schemas.microsoft.com/office/powerpoint/2010/main" val="3657119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Strategic Bargaining: Ground Rules</a:t>
            </a:r>
          </a:p>
        </p:txBody>
      </p:sp>
      <p:sp>
        <p:nvSpPr>
          <p:cNvPr id="9" name="Content Placeholder 5"/>
          <p:cNvSpPr>
            <a:spLocks noGrp="1"/>
          </p:cNvSpPr>
          <p:nvPr>
            <p:ph sz="half" idx="1"/>
          </p:nvPr>
        </p:nvSpPr>
        <p:spPr/>
        <p:txBody>
          <a:bodyPr>
            <a:noAutofit/>
          </a:bodyPr>
          <a:lstStyle/>
          <a:p>
            <a:pPr marL="0" indent="0">
              <a:buNone/>
            </a:pPr>
            <a:r>
              <a:rPr lang="en-US" dirty="0"/>
              <a:t>Items to consider:</a:t>
            </a:r>
          </a:p>
          <a:p>
            <a:pPr lvl="1"/>
            <a:r>
              <a:rPr lang="en-US" sz="2800" dirty="0"/>
              <a:t>Location of negotiations</a:t>
            </a:r>
          </a:p>
          <a:p>
            <a:pPr lvl="1"/>
            <a:r>
              <a:rPr lang="en-US" sz="2800" dirty="0"/>
              <a:t>Official time for negotiations</a:t>
            </a:r>
          </a:p>
          <a:p>
            <a:pPr lvl="1"/>
            <a:r>
              <a:rPr lang="en-US" sz="2800" dirty="0"/>
              <a:t>Official time for preparations</a:t>
            </a:r>
          </a:p>
          <a:p>
            <a:pPr lvl="1"/>
            <a:r>
              <a:rPr lang="en-US" sz="2800" dirty="0"/>
              <a:t>Schedule for negotiations</a:t>
            </a:r>
          </a:p>
          <a:p>
            <a:pPr lvl="1"/>
            <a:r>
              <a:rPr lang="en-US" sz="2800" dirty="0"/>
              <a:t>Size of bargaining teams</a:t>
            </a:r>
          </a:p>
          <a:p>
            <a:pPr marL="0" indent="0">
              <a:buNone/>
            </a:pPr>
            <a:endParaRPr lang="en-US" dirty="0"/>
          </a:p>
        </p:txBody>
      </p:sp>
      <p:sp>
        <p:nvSpPr>
          <p:cNvPr id="3" name="Content Placeholder 2"/>
          <p:cNvSpPr>
            <a:spLocks noGrp="1"/>
          </p:cNvSpPr>
          <p:nvPr>
            <p:ph sz="half" idx="2"/>
          </p:nvPr>
        </p:nvSpPr>
        <p:spPr>
          <a:xfrm>
            <a:off x="6250257" y="2261937"/>
            <a:ext cx="5181600" cy="3915026"/>
          </a:xfrm>
        </p:spPr>
        <p:txBody>
          <a:bodyPr/>
          <a:lstStyle/>
          <a:p>
            <a:r>
              <a:rPr lang="en-US" dirty="0"/>
              <a:t>Observers</a:t>
            </a:r>
          </a:p>
          <a:p>
            <a:r>
              <a:rPr lang="en-US" dirty="0"/>
              <a:t>Subject Matter Experts</a:t>
            </a:r>
          </a:p>
          <a:p>
            <a:r>
              <a:rPr lang="en-US" dirty="0"/>
              <a:t>Cost</a:t>
            </a:r>
          </a:p>
          <a:p>
            <a:r>
              <a:rPr lang="en-US" dirty="0"/>
              <a:t>Administrative </a:t>
            </a:r>
          </a:p>
          <a:p>
            <a:r>
              <a:rPr lang="en-US" dirty="0"/>
              <a:t>Logistics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stretch>
            <a:fillRect/>
          </a:stretch>
        </p:blipFill>
        <p:spPr>
          <a:xfrm>
            <a:off x="-29314942" y="962526"/>
            <a:ext cx="8604504" cy="8604504"/>
          </a:xfrm>
          <a:prstGeom prst="rect">
            <a:avLst/>
          </a:prstGeom>
        </p:spPr>
      </p:pic>
      <p:pic>
        <p:nvPicPr>
          <p:cNvPr id="5126" name="Picture 6" descr="http://compass1.org/wp-content/uploads/2011/06/shutterstock_28051206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56E57F36-6D23-4C39-A2C3-D58391D75D53}" type="slidenum">
              <a:rPr lang="en-US" smtClean="0"/>
              <a:t>47</a:t>
            </a:fld>
            <a:endParaRPr lang="en-US"/>
          </a:p>
        </p:txBody>
      </p:sp>
    </p:spTree>
    <p:extLst>
      <p:ext uri="{BB962C8B-B14F-4D97-AF65-F5344CB8AC3E}">
        <p14:creationId xmlns:p14="http://schemas.microsoft.com/office/powerpoint/2010/main" val="3159461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02368" y="268872"/>
            <a:ext cx="11064240" cy="1325563"/>
          </a:xfrm>
        </p:spPr>
        <p:txBody>
          <a:bodyPr>
            <a:normAutofit/>
          </a:bodyPr>
          <a:lstStyle/>
          <a:p>
            <a:r>
              <a:rPr lang="en-US" dirty="0">
                <a:solidFill>
                  <a:srgbClr val="003399"/>
                </a:solidFill>
                <a:latin typeface="Arial" panose="020B0604020202020204" pitchFamily="34" charset="0"/>
                <a:cs typeface="Arial" panose="020B0604020202020204" pitchFamily="34" charset="0"/>
              </a:rPr>
              <a:t>Strategic Bargaining: Ground Rules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9" name="Content Placeholder 5"/>
          <p:cNvSpPr>
            <a:spLocks noGrp="1"/>
          </p:cNvSpPr>
          <p:nvPr>
            <p:ph sz="half" idx="1"/>
          </p:nvPr>
        </p:nvSpPr>
        <p:spPr>
          <a:xfrm>
            <a:off x="1219200" y="1856105"/>
            <a:ext cx="6934200" cy="4351338"/>
          </a:xfrm>
        </p:spPr>
        <p:txBody>
          <a:bodyPr>
            <a:noAutofit/>
          </a:bodyPr>
          <a:lstStyle/>
          <a:p>
            <a:pPr marL="0" indent="0">
              <a:buNone/>
            </a:pPr>
            <a:r>
              <a:rPr lang="en-US" dirty="0"/>
              <a:t>Procedures to consider:</a:t>
            </a:r>
          </a:p>
          <a:p>
            <a:pPr lvl="1"/>
            <a:r>
              <a:rPr lang="en-US" sz="2800" dirty="0"/>
              <a:t>Caucuses</a:t>
            </a:r>
          </a:p>
          <a:p>
            <a:pPr lvl="1"/>
            <a:r>
              <a:rPr lang="en-US" sz="2800" dirty="0"/>
              <a:t>Impasses</a:t>
            </a:r>
          </a:p>
          <a:p>
            <a:pPr lvl="1"/>
            <a:r>
              <a:rPr lang="en-US" sz="2800" dirty="0"/>
              <a:t>Ratification prior to agency head review</a:t>
            </a:r>
          </a:p>
          <a:p>
            <a:pPr lvl="1"/>
            <a:r>
              <a:rPr lang="en-US" sz="2800" dirty="0"/>
              <a:t>Ensure reasons for disapproval at agency head review would be provided</a:t>
            </a:r>
          </a:p>
          <a:p>
            <a:pPr lvl="1"/>
            <a:r>
              <a:rPr lang="en-US" sz="2800" dirty="0"/>
              <a:t>Payment/reimbursement</a:t>
            </a:r>
          </a:p>
          <a:p>
            <a:endParaRPr lang="en-US" dirty="0"/>
          </a:p>
          <a:p>
            <a:pPr marL="0" indent="0">
              <a:buNone/>
            </a:pPr>
            <a:endParaRPr lang="en-US" dirty="0"/>
          </a:p>
        </p:txBody>
      </p:sp>
      <p:pic>
        <p:nvPicPr>
          <p:cNvPr id="2" name="Picture 1"/>
          <p:cNvPicPr>
            <a:picLocks noChangeAspect="1"/>
          </p:cNvPicPr>
          <p:nvPr/>
        </p:nvPicPr>
        <p:blipFill>
          <a:blip r:embed="rId4"/>
          <a:stretch>
            <a:fillRect/>
          </a:stretch>
        </p:blipFill>
        <p:spPr>
          <a:xfrm>
            <a:off x="-29314942" y="962526"/>
            <a:ext cx="8604504" cy="8604504"/>
          </a:xfrm>
          <a:prstGeom prst="rect">
            <a:avLst/>
          </a:prstGeom>
        </p:spPr>
      </p:pic>
      <p:pic>
        <p:nvPicPr>
          <p:cNvPr id="5126" name="Picture 6" descr="http://compass1.org/wp-content/uploads/2011/06/shutterstock_28051206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encrypted-tbn0.gstatic.com/images?q=tbn:ANd9GcQ4Q552N6HJfzUxPuAmd5pNBGyxsfNqFg_71PZ4UO8eFWtLxZE_hw"/>
          <p:cNvPicPr>
            <a:picLocks noChangeAspect="1" noChangeArrowheads="1"/>
          </p:cNvPicPr>
          <p:nvPr/>
        </p:nvPicPr>
        <p:blipFill rotWithShape="1">
          <a:blip r:embed="rId6">
            <a:extLst>
              <a:ext uri="{28A0092B-C50C-407E-A947-70E740481C1C}">
                <a14:useLocalDpi xmlns:a14="http://schemas.microsoft.com/office/drawing/2010/main" val="0"/>
              </a:ext>
            </a:extLst>
          </a:blip>
          <a:srcRect t="34028" b="29957"/>
          <a:stretch/>
        </p:blipFill>
        <p:spPr bwMode="auto">
          <a:xfrm rot="19720557">
            <a:off x="7272281" y="3168314"/>
            <a:ext cx="4785049" cy="861658"/>
          </a:xfrm>
          <a:prstGeom prst="rect">
            <a:avLst/>
          </a:prstGeom>
          <a:noFill/>
          <a:effectLst>
            <a:outerShdw blurRad="50800" dist="50800" dir="5400000" algn="ctr" rotWithShape="0">
              <a:srgbClr val="000000">
                <a:alpha val="0"/>
              </a:srgbClr>
            </a:outerShdw>
          </a:effectLst>
          <a:scene3d>
            <a:camera prst="isometricOffAxis1Right"/>
            <a:lightRig rig="threePt" dir="t"/>
          </a:scene3d>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56E57F36-6D23-4C39-A2C3-D58391D75D53}" type="slidenum">
              <a:rPr lang="en-US" smtClean="0"/>
              <a:t>48</a:t>
            </a:fld>
            <a:endParaRPr lang="en-US"/>
          </a:p>
        </p:txBody>
      </p:sp>
    </p:spTree>
    <p:extLst>
      <p:ext uri="{BB962C8B-B14F-4D97-AF65-F5344CB8AC3E}">
        <p14:creationId xmlns:p14="http://schemas.microsoft.com/office/powerpoint/2010/main" val="20401977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2880" y="1599565"/>
            <a:ext cx="11841480" cy="1325563"/>
          </a:xfrm>
        </p:spPr>
        <p:txBody>
          <a:bodyPr>
            <a:noAutofit/>
          </a:bodyPr>
          <a:lstStyle/>
          <a:p>
            <a:pPr algn="ctr"/>
            <a:r>
              <a:rPr lang="en-US" sz="7200" b="1" dirty="0">
                <a:solidFill>
                  <a:srgbClr val="003399"/>
                </a:solidFill>
                <a:cs typeface="Arial" panose="020B0604020202020204" pitchFamily="34" charset="0"/>
              </a:rPr>
              <a:t>Strategic Bargaining Process</a:t>
            </a:r>
            <a:br>
              <a:rPr lang="en-US" sz="7200" b="1" dirty="0">
                <a:solidFill>
                  <a:srgbClr val="003399"/>
                </a:solidFill>
                <a:cs typeface="Arial" panose="020B0604020202020204" pitchFamily="34" charset="0"/>
              </a:rPr>
            </a:br>
            <a:r>
              <a:rPr lang="en-US" sz="6000" b="1" dirty="0">
                <a:solidFill>
                  <a:srgbClr val="003399"/>
                </a:solidFill>
                <a:latin typeface="Arial" panose="020B0604020202020204" pitchFamily="34" charset="0"/>
                <a:cs typeface="Arial" panose="020B0604020202020204" pitchFamily="34" charset="0"/>
              </a:rPr>
              <a:t>Research</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6" name="AutoShape 6" descr="Image result for AFGE conferen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Image result for AFGE conferenc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rotWithShape="1">
          <a:blip r:embed="rId4"/>
          <a:srcRect l="18963" t="20334" r="18262"/>
          <a:stretch/>
        </p:blipFill>
        <p:spPr>
          <a:xfrm>
            <a:off x="711431" y="3710143"/>
            <a:ext cx="2580201" cy="1749672"/>
          </a:xfrm>
          <a:prstGeom prst="rect">
            <a:avLst/>
          </a:prstGeom>
          <a:ln w="6350">
            <a:solidFill>
              <a:schemeClr val="tx1"/>
            </a:solidFill>
          </a:ln>
        </p:spPr>
      </p:pic>
      <p:pic>
        <p:nvPicPr>
          <p:cNvPr id="12" name="Picture 11"/>
          <p:cNvPicPr>
            <a:picLocks noChangeAspect="1"/>
          </p:cNvPicPr>
          <p:nvPr/>
        </p:nvPicPr>
        <p:blipFill>
          <a:blip r:embed="rId5"/>
          <a:stretch>
            <a:fillRect/>
          </a:stretch>
        </p:blipFill>
        <p:spPr>
          <a:xfrm>
            <a:off x="3526398" y="3684509"/>
            <a:ext cx="2580201" cy="1749672"/>
          </a:xfrm>
          <a:prstGeom prst="rect">
            <a:avLst/>
          </a:prstGeom>
          <a:ln w="6350">
            <a:solidFill>
              <a:schemeClr val="tx1"/>
            </a:solidFill>
          </a:ln>
        </p:spPr>
      </p:pic>
      <p:pic>
        <p:nvPicPr>
          <p:cNvPr id="14" name="Picture 2" descr="http://afge2324.org/wp-content/uploads/2016/03/DSC_6404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703" t="5063" r="2757" b="25739"/>
          <a:stretch/>
        </p:blipFill>
        <p:spPr bwMode="auto">
          <a:xfrm>
            <a:off x="6309360" y="3682803"/>
            <a:ext cx="2456892" cy="1773117"/>
          </a:xfrm>
          <a:prstGeom prst="rect">
            <a:avLst/>
          </a:prstGeom>
          <a:solidFill>
            <a:schemeClr val="bg1"/>
          </a:solidFill>
          <a:ln w="6350">
            <a:solidFill>
              <a:schemeClr val="tx1"/>
            </a:solidFill>
          </a:ln>
        </p:spPr>
      </p:pic>
      <p:pic>
        <p:nvPicPr>
          <p:cNvPr id="15" name="Picture 2" descr="http://photos.prnewswire.com/prnvar/20140206/DC60675-b?max=16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3284" y="3689354"/>
            <a:ext cx="2449423" cy="173998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3954" y="387666"/>
            <a:ext cx="2667000" cy="809625"/>
          </a:xfrm>
          <a:prstGeom prst="rect">
            <a:avLst/>
          </a:prstGeom>
        </p:spPr>
      </p:pic>
      <p:sp>
        <p:nvSpPr>
          <p:cNvPr id="2" name="Slide Number Placeholder 1"/>
          <p:cNvSpPr>
            <a:spLocks noGrp="1"/>
          </p:cNvSpPr>
          <p:nvPr>
            <p:ph type="sldNum" sz="quarter" idx="12"/>
          </p:nvPr>
        </p:nvSpPr>
        <p:spPr/>
        <p:txBody>
          <a:bodyPr/>
          <a:lstStyle/>
          <a:p>
            <a:fld id="{56E57F36-6D23-4C39-A2C3-D58391D75D53}" type="slidenum">
              <a:rPr lang="en-US" smtClean="0"/>
              <a:t>49</a:t>
            </a:fld>
            <a:endParaRPr lang="en-US"/>
          </a:p>
        </p:txBody>
      </p:sp>
    </p:spTree>
    <p:extLst>
      <p:ext uri="{BB962C8B-B14F-4D97-AF65-F5344CB8AC3E}">
        <p14:creationId xmlns:p14="http://schemas.microsoft.com/office/powerpoint/2010/main" val="426306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89016" y="486036"/>
            <a:ext cx="8498971" cy="970383"/>
          </a:xfrm>
        </p:spPr>
        <p:txBody>
          <a:bodyPr>
            <a:noAutofit/>
          </a:bodyPr>
          <a:lstStyle/>
          <a:p>
            <a:pPr algn="l"/>
            <a:r>
              <a:rPr lang="en-US" sz="5400" dirty="0">
                <a:solidFill>
                  <a:srgbClr val="003399"/>
                </a:solidFill>
                <a:latin typeface="+mn-lt"/>
                <a:cs typeface="Arial" panose="020B0604020202020204" pitchFamily="34" charset="0"/>
              </a:rPr>
              <a:t>Introductions</a:t>
            </a:r>
          </a:p>
        </p:txBody>
      </p:sp>
      <p:sp>
        <p:nvSpPr>
          <p:cNvPr id="3" name="TextBox 2"/>
          <p:cNvSpPr txBox="1"/>
          <p:nvPr/>
        </p:nvSpPr>
        <p:spPr>
          <a:xfrm>
            <a:off x="3553741" y="1250287"/>
            <a:ext cx="7938392" cy="4093428"/>
          </a:xfrm>
          <a:prstGeom prst="rect">
            <a:avLst/>
          </a:prstGeom>
          <a:noFill/>
        </p:spPr>
        <p:txBody>
          <a:bodyPr wrap="square" rtlCol="0">
            <a:spAutoFit/>
          </a:bodyPr>
          <a:lstStyle/>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1" i="0" u="none" strike="noStrike" kern="0" cap="none" spc="0" normalizeH="0" baseline="0" noProof="0" dirty="0">
              <a:ln>
                <a:noFill/>
              </a:ln>
              <a:solidFill>
                <a:srgbClr val="003399"/>
              </a:solidFill>
              <a:effectLst/>
              <a:uLnTx/>
              <a:uFillTx/>
            </a:endParaRPr>
          </a:p>
          <a:p>
            <a:pPr marL="285750" marR="0" lvl="0" indent="-285750" defTabSz="914400" eaLnBrk="0" fontAlgn="base" latinLnBrk="0" hangingPunct="0">
              <a:lnSpc>
                <a:spcPct val="150000"/>
              </a:lnSpc>
              <a:spcBef>
                <a:spcPct val="0"/>
              </a:spcBef>
              <a:spcAft>
                <a:spcPct val="0"/>
              </a:spcAft>
              <a:buClrTx/>
              <a:buSzTx/>
              <a:buFont typeface="Arial" panose="020B0604020202020204" pitchFamily="34" charset="0"/>
              <a:buChar char="•"/>
              <a:tabLst/>
              <a:defRPr/>
            </a:pPr>
            <a:r>
              <a:rPr lang="en-US" sz="3200" b="1" kern="0" dirty="0">
                <a:solidFill>
                  <a:srgbClr val="003399"/>
                </a:solidFill>
              </a:rPr>
              <a:t>Name</a:t>
            </a:r>
          </a:p>
          <a:p>
            <a:pPr marL="285750" marR="0" lvl="0" indent="-285750" defTabSz="91440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003399"/>
                </a:solidFill>
                <a:effectLst/>
                <a:uLnTx/>
                <a:uFillTx/>
              </a:rPr>
              <a:t>Current</a:t>
            </a:r>
            <a:r>
              <a:rPr kumimoji="0" lang="en-US" sz="3200" b="1" i="0" u="none" strike="noStrike" kern="0" cap="none" spc="0" normalizeH="0" noProof="0" dirty="0">
                <a:ln>
                  <a:noFill/>
                </a:ln>
                <a:solidFill>
                  <a:srgbClr val="003399"/>
                </a:solidFill>
                <a:effectLst/>
                <a:uLnTx/>
                <a:uFillTx/>
              </a:rPr>
              <a:t> Position</a:t>
            </a:r>
          </a:p>
          <a:p>
            <a:pPr marL="285750" marR="0" lvl="0" indent="-285750" defTabSz="914400" eaLnBrk="0" fontAlgn="base" latinLnBrk="0" hangingPunct="0">
              <a:lnSpc>
                <a:spcPct val="150000"/>
              </a:lnSpc>
              <a:spcBef>
                <a:spcPct val="0"/>
              </a:spcBef>
              <a:spcAft>
                <a:spcPct val="0"/>
              </a:spcAft>
              <a:buClrTx/>
              <a:buSzTx/>
              <a:buFont typeface="Arial" panose="020B0604020202020204" pitchFamily="34" charset="0"/>
              <a:buChar char="•"/>
              <a:tabLst/>
              <a:defRPr/>
            </a:pPr>
            <a:r>
              <a:rPr lang="en-US" sz="3200" b="1" kern="0" baseline="0" dirty="0">
                <a:solidFill>
                  <a:srgbClr val="003399"/>
                </a:solidFill>
              </a:rPr>
              <a:t>Local/</a:t>
            </a:r>
            <a:r>
              <a:rPr kumimoji="0" lang="en-US" sz="3200" b="1" i="0" u="none" strike="noStrike" kern="0" cap="none" spc="0" normalizeH="0" noProof="0" dirty="0">
                <a:ln>
                  <a:noFill/>
                </a:ln>
                <a:solidFill>
                  <a:srgbClr val="003399"/>
                </a:solidFill>
                <a:effectLst/>
                <a:uLnTx/>
                <a:uFillTx/>
              </a:rPr>
              <a:t>Agency/Council</a:t>
            </a:r>
          </a:p>
          <a:p>
            <a:pPr marL="285750" marR="0" lvl="0" indent="-285750" defTabSz="914400" eaLnBrk="0" fontAlgn="base" latinLnBrk="0" hangingPunct="0">
              <a:lnSpc>
                <a:spcPct val="150000"/>
              </a:lnSpc>
              <a:spcBef>
                <a:spcPct val="0"/>
              </a:spcBef>
              <a:spcAft>
                <a:spcPct val="0"/>
              </a:spcAft>
              <a:buClrTx/>
              <a:buSzTx/>
              <a:buFont typeface="Arial" panose="020B0604020202020204" pitchFamily="34" charset="0"/>
              <a:buChar char="•"/>
              <a:tabLst/>
              <a:defRPr/>
            </a:pPr>
            <a:r>
              <a:rPr lang="en-US" sz="3200" b="1" kern="0" baseline="0" dirty="0">
                <a:solidFill>
                  <a:srgbClr val="003399"/>
                </a:solidFill>
              </a:rPr>
              <a:t>Experience</a:t>
            </a:r>
            <a:r>
              <a:rPr lang="en-US" sz="3200" b="1" kern="0" dirty="0">
                <a:solidFill>
                  <a:srgbClr val="003399"/>
                </a:solidFill>
              </a:rPr>
              <a:t> in Collective Bargaining</a:t>
            </a:r>
          </a:p>
          <a:p>
            <a:pPr marL="285750" marR="0" lvl="0" indent="-285750" defTabSz="91440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003399"/>
                </a:solidFill>
                <a:effectLst/>
                <a:uLnTx/>
                <a:uFillTx/>
              </a:rPr>
              <a:t>Burning</a:t>
            </a:r>
            <a:r>
              <a:rPr kumimoji="0" lang="en-US" sz="3200" b="1" i="0" u="none" strike="noStrike" kern="0" cap="none" spc="0" normalizeH="0" noProof="0" dirty="0">
                <a:ln>
                  <a:noFill/>
                </a:ln>
                <a:solidFill>
                  <a:srgbClr val="003399"/>
                </a:solidFill>
                <a:effectLst/>
                <a:uLnTx/>
                <a:uFillTx/>
              </a:rPr>
              <a:t> Question</a:t>
            </a:r>
            <a:endParaRPr kumimoji="0" lang="en-US" sz="3200" b="1" i="0" u="none" strike="noStrike" kern="0" cap="none" spc="0" normalizeH="0" baseline="0" noProof="0" dirty="0">
              <a:ln>
                <a:noFill/>
              </a:ln>
              <a:solidFill>
                <a:srgbClr val="003399"/>
              </a:solidFill>
              <a:effectLst/>
              <a:uLnTx/>
              <a:uFillTx/>
            </a:endParaRPr>
          </a:p>
        </p:txBody>
      </p:sp>
      <p:sp>
        <p:nvSpPr>
          <p:cNvPr id="4" name="Rectangle 3"/>
          <p:cNvSpPr/>
          <p:nvPr/>
        </p:nvSpPr>
        <p:spPr>
          <a:xfrm>
            <a:off x="3374572" y="6274064"/>
            <a:ext cx="5442857" cy="471981"/>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50" dirty="0">
                <a:solidFill>
                  <a:srgbClr val="273671"/>
                </a:solidFill>
              </a:rPr>
              <a:t>AMERICAN FEDERATION OF GOVERNMENT EMPLOYEES, AFL-CIO</a:t>
            </a:r>
          </a:p>
        </p:txBody>
      </p:sp>
      <p:sp>
        <p:nvSpPr>
          <p:cNvPr id="5" name="Slide Number Placeholder 4"/>
          <p:cNvSpPr>
            <a:spLocks noGrp="1"/>
          </p:cNvSpPr>
          <p:nvPr>
            <p:ph type="sldNum" sz="quarter" idx="12"/>
          </p:nvPr>
        </p:nvSpPr>
        <p:spPr/>
        <p:txBody>
          <a:bodyPr/>
          <a:lstStyle/>
          <a:p>
            <a:fld id="{56E57F36-6D23-4C39-A2C3-D58391D75D53}" type="slidenum">
              <a:rPr lang="en-US" smtClean="0"/>
              <a:t>5</a:t>
            </a:fld>
            <a:endParaRPr lang="en-US"/>
          </a:p>
        </p:txBody>
      </p:sp>
    </p:spTree>
    <p:extLst>
      <p:ext uri="{BB962C8B-B14F-4D97-AF65-F5344CB8AC3E}">
        <p14:creationId xmlns:p14="http://schemas.microsoft.com/office/powerpoint/2010/main" val="1985993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Strategic Bargaining: Research</a:t>
            </a:r>
          </a:p>
        </p:txBody>
      </p:sp>
      <p:sp>
        <p:nvSpPr>
          <p:cNvPr id="9" name="Content Placeholder 5"/>
          <p:cNvSpPr>
            <a:spLocks noGrp="1"/>
          </p:cNvSpPr>
          <p:nvPr>
            <p:ph sz="half" idx="1"/>
          </p:nvPr>
        </p:nvSpPr>
        <p:spPr/>
        <p:txBody>
          <a:bodyPr>
            <a:noAutofit/>
          </a:bodyPr>
          <a:lstStyle/>
          <a:p>
            <a:endParaRPr lang="en-US" dirty="0"/>
          </a:p>
          <a:p>
            <a:pPr marL="0" indent="0">
              <a:buNone/>
            </a:pPr>
            <a:endParaRPr lang="en-US" dirty="0"/>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stretch>
            <a:fillRect/>
          </a:stretch>
        </p:blipFill>
        <p:spPr>
          <a:xfrm>
            <a:off x="-29314942" y="962526"/>
            <a:ext cx="8604504" cy="8604504"/>
          </a:xfrm>
          <a:prstGeom prst="rect">
            <a:avLst/>
          </a:prstGeom>
        </p:spPr>
      </p:pic>
      <p:pic>
        <p:nvPicPr>
          <p:cNvPr id="5126" name="Picture 6" descr="http://compass1.org/wp-content/uploads/2011/06/shutterstock_28051206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4611" y="1824062"/>
            <a:ext cx="5037222" cy="3108543"/>
          </a:xfrm>
          <a:prstGeom prst="rect">
            <a:avLst/>
          </a:prstGeom>
        </p:spPr>
        <p:txBody>
          <a:bodyPr wrap="square">
            <a:spAutoFit/>
          </a:bodyPr>
          <a:lstStyle/>
          <a:p>
            <a:pPr marL="457200" indent="-457200">
              <a:buFont typeface="Arial" panose="020B0604020202020204" pitchFamily="34" charset="0"/>
              <a:buChar char="•"/>
            </a:pPr>
            <a:r>
              <a:rPr lang="en-US" sz="2800" dirty="0"/>
              <a:t>Membership needs and priorities</a:t>
            </a:r>
          </a:p>
          <a:p>
            <a:pPr marL="457200" indent="-457200">
              <a:buFont typeface="Arial" panose="020B0604020202020204" pitchFamily="34" charset="0"/>
              <a:buChar char="•"/>
            </a:pPr>
            <a:r>
              <a:rPr lang="en-US" sz="2800" dirty="0"/>
              <a:t>Grievances, ULPs, MOUs, LSA during previous CBA</a:t>
            </a:r>
          </a:p>
          <a:p>
            <a:pPr marL="457200" indent="-457200">
              <a:buFont typeface="Arial" panose="020B0604020202020204" pitchFamily="34" charset="0"/>
              <a:buChar char="•"/>
            </a:pPr>
            <a:r>
              <a:rPr lang="en-US" sz="2800" dirty="0"/>
              <a:t>Agency team – bargaining style and experience</a:t>
            </a:r>
          </a:p>
          <a:p>
            <a:pPr marL="457200" indent="-457200">
              <a:buFont typeface="Arial" panose="020B0604020202020204" pitchFamily="34" charset="0"/>
              <a:buChar char="•"/>
            </a:pPr>
            <a:r>
              <a:rPr lang="en-US" sz="2800" dirty="0"/>
              <a:t>Agency budget and priorities</a:t>
            </a:r>
          </a:p>
        </p:txBody>
      </p:sp>
      <p:pic>
        <p:nvPicPr>
          <p:cNvPr id="12292" name="Picture 4" descr="http://www.bls.gov/ooh/images/15191.jpg"/>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6318772" y="1925052"/>
            <a:ext cx="4499811" cy="2999874"/>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56E57F36-6D23-4C39-A2C3-D58391D75D53}" type="slidenum">
              <a:rPr lang="en-US" smtClean="0"/>
              <a:t>50</a:t>
            </a:fld>
            <a:endParaRPr lang="en-US"/>
          </a:p>
        </p:txBody>
      </p:sp>
    </p:spTree>
    <p:extLst>
      <p:ext uri="{BB962C8B-B14F-4D97-AF65-F5344CB8AC3E}">
        <p14:creationId xmlns:p14="http://schemas.microsoft.com/office/powerpoint/2010/main" val="87149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Strategic Bargaining: Research</a:t>
            </a:r>
          </a:p>
        </p:txBody>
      </p:sp>
      <p:sp>
        <p:nvSpPr>
          <p:cNvPr id="9" name="Content Placeholder 5"/>
          <p:cNvSpPr>
            <a:spLocks noGrp="1"/>
          </p:cNvSpPr>
          <p:nvPr>
            <p:ph sz="half" idx="1"/>
          </p:nvPr>
        </p:nvSpPr>
        <p:spPr/>
        <p:txBody>
          <a:bodyPr>
            <a:noAutofit/>
          </a:bodyPr>
          <a:lstStyle/>
          <a:p>
            <a:endParaRPr lang="en-US" dirty="0"/>
          </a:p>
          <a:p>
            <a:pPr marL="0" indent="0">
              <a:buNone/>
            </a:pPr>
            <a:endParaRPr lang="en-US" dirty="0"/>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stretch>
            <a:fillRect/>
          </a:stretch>
        </p:blipFill>
        <p:spPr>
          <a:xfrm>
            <a:off x="-29314942" y="962526"/>
            <a:ext cx="8604504" cy="8604504"/>
          </a:xfrm>
          <a:prstGeom prst="rect">
            <a:avLst/>
          </a:prstGeom>
        </p:spPr>
      </p:pic>
      <p:pic>
        <p:nvPicPr>
          <p:cNvPr id="5126" name="Picture 6" descr="http://compass1.org/wp-content/uploads/2011/06/shutterstock_28051206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4611" y="1824062"/>
            <a:ext cx="5037222" cy="3108543"/>
          </a:xfrm>
          <a:prstGeom prst="rect">
            <a:avLst/>
          </a:prstGeom>
        </p:spPr>
        <p:txBody>
          <a:bodyPr wrap="square">
            <a:spAutoFit/>
          </a:bodyPr>
          <a:lstStyle/>
          <a:p>
            <a:pPr marL="457200" indent="-457200">
              <a:buFont typeface="Arial" panose="020B0604020202020204" pitchFamily="34" charset="0"/>
              <a:buChar char="•"/>
            </a:pPr>
            <a:r>
              <a:rPr lang="en-US" sz="2800" dirty="0"/>
              <a:t>Pre-drafted arguments to various analytical framework doctrines</a:t>
            </a:r>
          </a:p>
          <a:p>
            <a:pPr marL="457200" indent="-457200">
              <a:buFont typeface="Arial" panose="020B0604020202020204" pitchFamily="34" charset="0"/>
              <a:buChar char="•"/>
            </a:pPr>
            <a:r>
              <a:rPr lang="en-US" sz="2800" dirty="0"/>
              <a:t>AFGE resources</a:t>
            </a:r>
          </a:p>
          <a:p>
            <a:pPr marL="457200" indent="-457200">
              <a:buFont typeface="Arial" panose="020B0604020202020204" pitchFamily="34" charset="0"/>
              <a:buChar char="•"/>
            </a:pPr>
            <a:r>
              <a:rPr lang="en-US" sz="2800" dirty="0"/>
              <a:t>FLRA guidance</a:t>
            </a:r>
          </a:p>
          <a:p>
            <a:pPr marL="457200" indent="-457200">
              <a:buFont typeface="Arial" panose="020B0604020202020204" pitchFamily="34" charset="0"/>
              <a:buChar char="•"/>
            </a:pPr>
            <a:r>
              <a:rPr lang="en-US" sz="2800" dirty="0"/>
              <a:t>FSIP decisions </a:t>
            </a:r>
          </a:p>
          <a:p>
            <a:pPr marL="457200" indent="-457200">
              <a:buFont typeface="Arial" panose="020B0604020202020204" pitchFamily="34" charset="0"/>
              <a:buChar char="•"/>
            </a:pPr>
            <a:r>
              <a:rPr lang="en-US" sz="2800" dirty="0" err="1"/>
              <a:t>CyberFEDS</a:t>
            </a:r>
            <a:endParaRPr lang="en-US" sz="2800" dirty="0"/>
          </a:p>
        </p:txBody>
      </p:sp>
      <p:pic>
        <p:nvPicPr>
          <p:cNvPr id="12290" name="Picture 2" descr="C:\Users\NEUND\AppData\Local\Temp\SNAGHTML1411c5c.PNG"/>
          <p:cNvPicPr>
            <a:picLocks noChangeAspect="1" noChangeArrowheads="1"/>
          </p:cNvPicPr>
          <p:nvPr/>
        </p:nvPicPr>
        <p:blipFill rotWithShape="1">
          <a:blip r:embed="rId6">
            <a:extLst>
              <a:ext uri="{28A0092B-C50C-407E-A947-70E740481C1C}">
                <a14:useLocalDpi xmlns:a14="http://schemas.microsoft.com/office/drawing/2010/main" val="0"/>
              </a:ext>
            </a:extLst>
          </a:blip>
          <a:srcRect t="12024" r="41313" b="66743"/>
          <a:stretch/>
        </p:blipFill>
        <p:spPr bwMode="auto">
          <a:xfrm>
            <a:off x="6251574" y="1652337"/>
            <a:ext cx="4768822" cy="16202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7"/>
          <a:srcRect l="25442" t="9129" r="26140" b="68039"/>
          <a:stretch/>
        </p:blipFill>
        <p:spPr>
          <a:xfrm>
            <a:off x="6259534" y="4947386"/>
            <a:ext cx="4873687" cy="1244867"/>
          </a:xfrm>
          <a:prstGeom prst="rect">
            <a:avLst/>
          </a:prstGeom>
        </p:spPr>
      </p:pic>
      <p:pic>
        <p:nvPicPr>
          <p:cNvPr id="13" name="Picture 2" descr="C:\Users\NEUND\AppData\Local\Temp\SNAGHTML1922562.PNG"/>
          <p:cNvPicPr>
            <a:picLocks noGrp="1" noChangeAspect="1" noChangeArrowheads="1"/>
          </p:cNvPicPr>
          <p:nvPr>
            <p:ph sz="half" idx="2"/>
          </p:nvPr>
        </p:nvPicPr>
        <p:blipFill rotWithShape="1">
          <a:blip r:embed="rId8">
            <a:extLst>
              <a:ext uri="{28A0092B-C50C-407E-A947-70E740481C1C}">
                <a14:useLocalDpi xmlns:a14="http://schemas.microsoft.com/office/drawing/2010/main" val="0"/>
              </a:ext>
            </a:extLst>
          </a:blip>
          <a:srcRect l="23034" t="8272" r="23336" b="62049"/>
          <a:stretch/>
        </p:blipFill>
        <p:spPr bwMode="auto">
          <a:xfrm>
            <a:off x="6289258" y="3449694"/>
            <a:ext cx="4651375" cy="139429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56E57F36-6D23-4C39-A2C3-D58391D75D53}" type="slidenum">
              <a:rPr lang="en-US" smtClean="0"/>
              <a:t>51</a:t>
            </a:fld>
            <a:endParaRPr lang="en-US"/>
          </a:p>
        </p:txBody>
      </p:sp>
    </p:spTree>
    <p:extLst>
      <p:ext uri="{BB962C8B-B14F-4D97-AF65-F5344CB8AC3E}">
        <p14:creationId xmlns:p14="http://schemas.microsoft.com/office/powerpoint/2010/main" val="17025669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Strategic Bargaining: Research</a:t>
            </a:r>
          </a:p>
        </p:txBody>
      </p:sp>
      <p:sp>
        <p:nvSpPr>
          <p:cNvPr id="9" name="Content Placeholder 5"/>
          <p:cNvSpPr>
            <a:spLocks noGrp="1"/>
          </p:cNvSpPr>
          <p:nvPr>
            <p:ph sz="half" idx="1"/>
          </p:nvPr>
        </p:nvSpPr>
        <p:spPr>
          <a:xfrm>
            <a:off x="5269833" y="1584993"/>
            <a:ext cx="5181600" cy="4351338"/>
          </a:xfrm>
        </p:spPr>
        <p:txBody>
          <a:bodyPr>
            <a:noAutofit/>
          </a:bodyPr>
          <a:lstStyle/>
          <a:p>
            <a:pPr marL="0" indent="0">
              <a:buNone/>
            </a:pPr>
            <a:r>
              <a:rPr lang="en-US" dirty="0"/>
              <a:t>Bargaining Calendar of Events </a:t>
            </a:r>
          </a:p>
          <a:p>
            <a:pPr marL="0" indent="0">
              <a:buNone/>
            </a:pPr>
            <a:endParaRPr lang="en-US" dirty="0"/>
          </a:p>
          <a:p>
            <a:pPr marL="0" indent="0">
              <a:buNone/>
            </a:pPr>
            <a:endParaRPr lang="en-US" dirty="0"/>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stretch>
            <a:fillRect/>
          </a:stretch>
        </p:blipFill>
        <p:spPr>
          <a:xfrm>
            <a:off x="-29314942" y="962526"/>
            <a:ext cx="8604504" cy="8604504"/>
          </a:xfrm>
          <a:prstGeom prst="rect">
            <a:avLst/>
          </a:prstGeom>
        </p:spPr>
      </p:pic>
      <p:pic>
        <p:nvPicPr>
          <p:cNvPr id="5126" name="Picture 6" descr="http://compass1.org/wp-content/uploads/2011/06/shutterstock_28051206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281865" y="2118700"/>
            <a:ext cx="6641430" cy="2677656"/>
          </a:xfrm>
          <a:prstGeom prst="rect">
            <a:avLst/>
          </a:prstGeom>
        </p:spPr>
        <p:txBody>
          <a:bodyPr wrap="square">
            <a:spAutoFit/>
          </a:bodyPr>
          <a:lstStyle/>
          <a:p>
            <a:pPr marL="742950" lvl="1" indent="-285750">
              <a:buFont typeface="Arial" panose="020B0604020202020204" pitchFamily="34" charset="0"/>
              <a:buChar char="•"/>
            </a:pPr>
            <a:r>
              <a:rPr lang="en-US" sz="2800" dirty="0"/>
              <a:t>Effective date of current agreement</a:t>
            </a:r>
          </a:p>
          <a:p>
            <a:pPr marL="742950" lvl="1" indent="-285750">
              <a:buFont typeface="Arial" panose="020B0604020202020204" pitchFamily="34" charset="0"/>
              <a:buChar char="•"/>
            </a:pPr>
            <a:r>
              <a:rPr lang="en-US" sz="2800" dirty="0"/>
              <a:t>Window for reopening agreement specified in determination letter</a:t>
            </a:r>
          </a:p>
          <a:p>
            <a:pPr marL="742950" lvl="1" indent="-285750">
              <a:buFont typeface="Arial" panose="020B0604020202020204" pitchFamily="34" charset="0"/>
              <a:buChar char="•"/>
            </a:pPr>
            <a:r>
              <a:rPr lang="en-US" sz="2800" dirty="0"/>
              <a:t>Date demand to bargain sent/received</a:t>
            </a:r>
          </a:p>
          <a:p>
            <a:pPr marL="742950" lvl="1" indent="-285750">
              <a:buFont typeface="Arial" panose="020B0604020202020204" pitchFamily="34" charset="0"/>
              <a:buChar char="•"/>
            </a:pPr>
            <a:r>
              <a:rPr lang="en-US" sz="2800" dirty="0"/>
              <a:t>Time needed to draft proposals</a:t>
            </a:r>
          </a:p>
          <a:p>
            <a:pPr marL="742950" lvl="1" indent="-285750">
              <a:buFont typeface="Arial" panose="020B0604020202020204" pitchFamily="34" charset="0"/>
              <a:buChar char="•"/>
            </a:pPr>
            <a:r>
              <a:rPr lang="en-US" sz="2800" dirty="0"/>
              <a:t>Timing of workplace actions and events</a:t>
            </a:r>
          </a:p>
        </p:txBody>
      </p:sp>
      <p:pic>
        <p:nvPicPr>
          <p:cNvPr id="15362" name="Picture 2" descr="https://smokefree.gov/sites/all/themes/sfg/images/sf-vet/calendar.jpg"/>
          <p:cNvPicPr>
            <a:picLocks noChangeAspect="1" noChangeArrowheads="1"/>
          </p:cNvPicPr>
          <p:nvPr/>
        </p:nvPicPr>
        <p:blipFill rotWithShape="1">
          <a:blip r:embed="rId6">
            <a:extLst>
              <a:ext uri="{28A0092B-C50C-407E-A947-70E740481C1C}">
                <a14:useLocalDpi xmlns:a14="http://schemas.microsoft.com/office/drawing/2010/main" val="0"/>
              </a:ext>
            </a:extLst>
          </a:blip>
          <a:srcRect r="36877"/>
          <a:stretch/>
        </p:blipFill>
        <p:spPr bwMode="auto">
          <a:xfrm>
            <a:off x="1251284" y="2216648"/>
            <a:ext cx="3588804" cy="2130762"/>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56E57F36-6D23-4C39-A2C3-D58391D75D53}" type="slidenum">
              <a:rPr lang="en-US" smtClean="0"/>
              <a:t>52</a:t>
            </a:fld>
            <a:endParaRPr lang="en-US"/>
          </a:p>
        </p:txBody>
      </p:sp>
    </p:spTree>
    <p:extLst>
      <p:ext uri="{BB962C8B-B14F-4D97-AF65-F5344CB8AC3E}">
        <p14:creationId xmlns:p14="http://schemas.microsoft.com/office/powerpoint/2010/main" val="4196432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2880" y="1599565"/>
            <a:ext cx="11841480" cy="1325563"/>
          </a:xfrm>
        </p:spPr>
        <p:txBody>
          <a:bodyPr>
            <a:noAutofit/>
          </a:bodyPr>
          <a:lstStyle/>
          <a:p>
            <a:pPr algn="ctr"/>
            <a:r>
              <a:rPr lang="en-US" sz="7200" b="1" dirty="0">
                <a:solidFill>
                  <a:srgbClr val="003399"/>
                </a:solidFill>
                <a:cs typeface="Arial" panose="020B0604020202020204" pitchFamily="34" charset="0"/>
              </a:rPr>
              <a:t>Strategic Bargaining Process</a:t>
            </a:r>
            <a:br>
              <a:rPr lang="en-US" sz="7200" b="1" dirty="0">
                <a:solidFill>
                  <a:srgbClr val="003399"/>
                </a:solidFill>
                <a:cs typeface="Arial" panose="020B0604020202020204" pitchFamily="34" charset="0"/>
              </a:rPr>
            </a:br>
            <a:r>
              <a:rPr lang="en-US" sz="6000" b="1" dirty="0">
                <a:solidFill>
                  <a:srgbClr val="003399"/>
                </a:solidFill>
                <a:latin typeface="Arial" panose="020B0604020202020204" pitchFamily="34" charset="0"/>
                <a:cs typeface="Arial" panose="020B0604020202020204" pitchFamily="34" charset="0"/>
              </a:rPr>
              <a:t>Proposal Development</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6" name="AutoShape 6" descr="Image result for AFGE conferen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Image result for AFGE conferenc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rotWithShape="1">
          <a:blip r:embed="rId4"/>
          <a:srcRect l="18963" t="20334" r="18262"/>
          <a:stretch/>
        </p:blipFill>
        <p:spPr>
          <a:xfrm>
            <a:off x="711431" y="3710143"/>
            <a:ext cx="2580201" cy="1749672"/>
          </a:xfrm>
          <a:prstGeom prst="rect">
            <a:avLst/>
          </a:prstGeom>
          <a:ln w="6350">
            <a:solidFill>
              <a:schemeClr val="tx1"/>
            </a:solidFill>
          </a:ln>
        </p:spPr>
      </p:pic>
      <p:pic>
        <p:nvPicPr>
          <p:cNvPr id="12" name="Picture 11"/>
          <p:cNvPicPr>
            <a:picLocks noChangeAspect="1"/>
          </p:cNvPicPr>
          <p:nvPr/>
        </p:nvPicPr>
        <p:blipFill>
          <a:blip r:embed="rId5"/>
          <a:stretch>
            <a:fillRect/>
          </a:stretch>
        </p:blipFill>
        <p:spPr>
          <a:xfrm>
            <a:off x="3526398" y="3684509"/>
            <a:ext cx="2580201" cy="1749672"/>
          </a:xfrm>
          <a:prstGeom prst="rect">
            <a:avLst/>
          </a:prstGeom>
          <a:ln w="6350">
            <a:solidFill>
              <a:schemeClr val="tx1"/>
            </a:solidFill>
          </a:ln>
        </p:spPr>
      </p:pic>
      <p:pic>
        <p:nvPicPr>
          <p:cNvPr id="14" name="Picture 2" descr="http://afge2324.org/wp-content/uploads/2016/03/DSC_6404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703" t="5063" r="2757" b="25739"/>
          <a:stretch/>
        </p:blipFill>
        <p:spPr bwMode="auto">
          <a:xfrm>
            <a:off x="6309360" y="3682803"/>
            <a:ext cx="2456892" cy="1773117"/>
          </a:xfrm>
          <a:prstGeom prst="rect">
            <a:avLst/>
          </a:prstGeom>
          <a:solidFill>
            <a:schemeClr val="bg1"/>
          </a:solidFill>
          <a:ln w="6350">
            <a:solidFill>
              <a:schemeClr val="tx1"/>
            </a:solidFill>
          </a:ln>
        </p:spPr>
      </p:pic>
      <p:pic>
        <p:nvPicPr>
          <p:cNvPr id="15" name="Picture 2" descr="http://photos.prnewswire.com/prnvar/20140206/DC60675-b?max=16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3284" y="3689354"/>
            <a:ext cx="2449423" cy="173998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3954" y="387666"/>
            <a:ext cx="2667000" cy="809625"/>
          </a:xfrm>
          <a:prstGeom prst="rect">
            <a:avLst/>
          </a:prstGeom>
        </p:spPr>
      </p:pic>
      <p:sp>
        <p:nvSpPr>
          <p:cNvPr id="2" name="Slide Number Placeholder 1"/>
          <p:cNvSpPr>
            <a:spLocks noGrp="1"/>
          </p:cNvSpPr>
          <p:nvPr>
            <p:ph type="sldNum" sz="quarter" idx="12"/>
          </p:nvPr>
        </p:nvSpPr>
        <p:spPr/>
        <p:txBody>
          <a:bodyPr/>
          <a:lstStyle/>
          <a:p>
            <a:fld id="{56E57F36-6D23-4C39-A2C3-D58391D75D53}" type="slidenum">
              <a:rPr lang="en-US" smtClean="0"/>
              <a:t>53</a:t>
            </a:fld>
            <a:endParaRPr lang="en-US"/>
          </a:p>
        </p:txBody>
      </p:sp>
    </p:spTree>
    <p:extLst>
      <p:ext uri="{BB962C8B-B14F-4D97-AF65-F5344CB8AC3E}">
        <p14:creationId xmlns:p14="http://schemas.microsoft.com/office/powerpoint/2010/main" val="9356358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Step One – Bargaining Survey </a:t>
            </a:r>
          </a:p>
        </p:txBody>
      </p:sp>
      <p:sp>
        <p:nvSpPr>
          <p:cNvPr id="9" name="Content Placeholder 5"/>
          <p:cNvSpPr>
            <a:spLocks noGrp="1"/>
          </p:cNvSpPr>
          <p:nvPr>
            <p:ph sz="half" idx="1"/>
          </p:nvPr>
        </p:nvSpPr>
        <p:spPr>
          <a:xfrm>
            <a:off x="902368" y="1681246"/>
            <a:ext cx="5181600" cy="4351338"/>
          </a:xfrm>
        </p:spPr>
        <p:txBody>
          <a:bodyPr>
            <a:noAutofit/>
          </a:bodyPr>
          <a:lstStyle/>
          <a:p>
            <a:pPr marL="0" indent="0">
              <a:buNone/>
            </a:pPr>
            <a:endParaRPr lang="en-US" dirty="0"/>
          </a:p>
          <a:p>
            <a:pPr marL="0" indent="0">
              <a:buNone/>
            </a:pPr>
            <a:endParaRPr lang="en-US" dirty="0"/>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stretch>
            <a:fillRect/>
          </a:stretch>
        </p:blipFill>
        <p:spPr>
          <a:xfrm>
            <a:off x="-29314942" y="962526"/>
            <a:ext cx="8604504" cy="8604504"/>
          </a:xfrm>
          <a:prstGeom prst="rect">
            <a:avLst/>
          </a:prstGeom>
        </p:spPr>
      </p:pic>
      <p:pic>
        <p:nvPicPr>
          <p:cNvPr id="5126" name="Picture 6" descr="http://compass1.org/wp-content/uploads/2011/06/shutterstock_28051206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78567" y="1367914"/>
            <a:ext cx="10266949" cy="4401205"/>
          </a:xfrm>
          <a:prstGeom prst="rect">
            <a:avLst/>
          </a:prstGeom>
        </p:spPr>
        <p:txBody>
          <a:bodyPr wrap="square">
            <a:spAutoFit/>
          </a:bodyPr>
          <a:lstStyle/>
          <a:p>
            <a:pPr marL="514350" indent="-514350">
              <a:buFont typeface="+mj-lt"/>
              <a:buAutoNum type="arabicPeriod"/>
            </a:pPr>
            <a:r>
              <a:rPr lang="en-US" sz="2800" dirty="0"/>
              <a:t>Draft Bargaining Survey</a:t>
            </a:r>
          </a:p>
          <a:p>
            <a:pPr marL="514350" indent="-514350">
              <a:buFont typeface="+mj-lt"/>
              <a:buAutoNum type="arabicPeriod"/>
            </a:pPr>
            <a:r>
              <a:rPr lang="en-US" sz="2800" dirty="0"/>
              <a:t>Distribute Bargaining Survey </a:t>
            </a:r>
          </a:p>
          <a:p>
            <a:pPr marL="514350" indent="-514350">
              <a:buFont typeface="+mj-lt"/>
              <a:buAutoNum type="arabicPeriod"/>
            </a:pPr>
            <a:r>
              <a:rPr lang="en-US" sz="2800" dirty="0"/>
              <a:t>Collect Bargaining Survey</a:t>
            </a:r>
          </a:p>
          <a:p>
            <a:pPr marL="514350" indent="-514350">
              <a:buFont typeface="+mj-lt"/>
              <a:buAutoNum type="arabicPeriod"/>
            </a:pPr>
            <a:r>
              <a:rPr lang="en-US" sz="2800" dirty="0"/>
              <a:t>Review Bargaining Survey to Identify: </a:t>
            </a:r>
          </a:p>
          <a:p>
            <a:pPr marL="914400" lvl="1" indent="-457200">
              <a:buFont typeface="Arial" panose="020B0604020202020204" pitchFamily="34" charset="0"/>
              <a:buChar char="•"/>
            </a:pPr>
            <a:r>
              <a:rPr lang="en-US" sz="2800" dirty="0"/>
              <a:t>Common issues that appear often</a:t>
            </a:r>
          </a:p>
          <a:p>
            <a:pPr marL="914400" lvl="1" indent="-457200">
              <a:buFont typeface="Arial" panose="020B0604020202020204" pitchFamily="34" charset="0"/>
              <a:buChar char="•"/>
            </a:pPr>
            <a:r>
              <a:rPr lang="en-US" sz="2800" dirty="0"/>
              <a:t>Novel issues that appear infrequently but are worthy of note</a:t>
            </a:r>
          </a:p>
          <a:p>
            <a:pPr marL="914400" lvl="1" indent="-457200">
              <a:buFont typeface="Arial" panose="020B0604020202020204" pitchFamily="34" charset="0"/>
              <a:buChar char="•"/>
            </a:pPr>
            <a:r>
              <a:rPr lang="en-US" sz="2800" dirty="0"/>
              <a:t>Bargaining issues versus concerns/suggestions</a:t>
            </a:r>
          </a:p>
          <a:p>
            <a:pPr marL="914400" lvl="1" indent="-457200">
              <a:buFont typeface="Arial" panose="020B0604020202020204" pitchFamily="34" charset="0"/>
              <a:buChar char="•"/>
            </a:pPr>
            <a:r>
              <a:rPr lang="en-US" sz="2800" dirty="0"/>
              <a:t>Issues to be addressed through representation </a:t>
            </a:r>
          </a:p>
          <a:p>
            <a:pPr marL="914400" lvl="1" indent="-457200">
              <a:buFont typeface="Arial" panose="020B0604020202020204" pitchFamily="34" charset="0"/>
              <a:buChar char="•"/>
            </a:pPr>
            <a:r>
              <a:rPr lang="en-US" sz="2800" dirty="0"/>
              <a:t>Compare results to initial goals – do goals need to be expanded?</a:t>
            </a:r>
          </a:p>
        </p:txBody>
      </p:sp>
      <p:pic>
        <p:nvPicPr>
          <p:cNvPr id="7" name="Picture 6"/>
          <p:cNvPicPr>
            <a:picLocks noChangeAspect="1"/>
          </p:cNvPicPr>
          <p:nvPr/>
        </p:nvPicPr>
        <p:blipFill rotWithShape="1">
          <a:blip r:embed="rId6"/>
          <a:srcRect l="58711"/>
          <a:stretch/>
        </p:blipFill>
        <p:spPr>
          <a:xfrm>
            <a:off x="9079832" y="1367589"/>
            <a:ext cx="1897982" cy="2113504"/>
          </a:xfrm>
          <a:prstGeom prst="rect">
            <a:avLst/>
          </a:prstGeom>
        </p:spPr>
      </p:pic>
      <p:sp>
        <p:nvSpPr>
          <p:cNvPr id="3" name="Slide Number Placeholder 2"/>
          <p:cNvSpPr>
            <a:spLocks noGrp="1"/>
          </p:cNvSpPr>
          <p:nvPr>
            <p:ph type="sldNum" sz="quarter" idx="12"/>
          </p:nvPr>
        </p:nvSpPr>
        <p:spPr/>
        <p:txBody>
          <a:bodyPr/>
          <a:lstStyle/>
          <a:p>
            <a:fld id="{56E57F36-6D23-4C39-A2C3-D58391D75D53}" type="slidenum">
              <a:rPr lang="en-US" smtClean="0"/>
              <a:t>54</a:t>
            </a:fld>
            <a:endParaRPr lang="en-US"/>
          </a:p>
        </p:txBody>
      </p:sp>
    </p:spTree>
    <p:extLst>
      <p:ext uri="{BB962C8B-B14F-4D97-AF65-F5344CB8AC3E}">
        <p14:creationId xmlns:p14="http://schemas.microsoft.com/office/powerpoint/2010/main" val="4163869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Step Two – Research</a:t>
            </a:r>
          </a:p>
        </p:txBody>
      </p:sp>
      <p:sp>
        <p:nvSpPr>
          <p:cNvPr id="9" name="Content Placeholder 5"/>
          <p:cNvSpPr>
            <a:spLocks noGrp="1"/>
          </p:cNvSpPr>
          <p:nvPr>
            <p:ph sz="half" idx="1"/>
          </p:nvPr>
        </p:nvSpPr>
        <p:spPr>
          <a:xfrm>
            <a:off x="902368" y="1681246"/>
            <a:ext cx="5181600" cy="4351338"/>
          </a:xfrm>
        </p:spPr>
        <p:txBody>
          <a:bodyPr>
            <a:noAutofit/>
          </a:bodyPr>
          <a:lstStyle/>
          <a:p>
            <a:pPr marL="0" indent="0">
              <a:buNone/>
            </a:pPr>
            <a:endParaRPr lang="en-US" dirty="0"/>
          </a:p>
          <a:p>
            <a:pPr marL="0" indent="0">
              <a:buNone/>
            </a:pPr>
            <a:endParaRPr lang="en-US" dirty="0"/>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78567" y="1367914"/>
            <a:ext cx="10266949" cy="3539430"/>
          </a:xfrm>
          <a:prstGeom prst="rect">
            <a:avLst/>
          </a:prstGeom>
        </p:spPr>
        <p:txBody>
          <a:bodyPr wrap="square">
            <a:spAutoFit/>
          </a:bodyPr>
          <a:lstStyle/>
          <a:p>
            <a:r>
              <a:rPr lang="en-US" sz="2800" dirty="0"/>
              <a:t>Research proposals based on:</a:t>
            </a:r>
          </a:p>
          <a:p>
            <a:pPr marL="914400" lvl="1" indent="-457200">
              <a:buFont typeface="Arial" panose="020B0604020202020204" pitchFamily="34" charset="0"/>
              <a:buChar char="•"/>
            </a:pPr>
            <a:r>
              <a:rPr lang="en-US" sz="2800" dirty="0"/>
              <a:t>Bargaining goals</a:t>
            </a:r>
          </a:p>
          <a:p>
            <a:pPr marL="914400" lvl="1" indent="-457200">
              <a:buFont typeface="Arial" panose="020B0604020202020204" pitchFamily="34" charset="0"/>
              <a:buChar char="•"/>
            </a:pPr>
            <a:r>
              <a:rPr lang="en-US" sz="2800" dirty="0"/>
              <a:t>Membership survey results</a:t>
            </a:r>
          </a:p>
          <a:p>
            <a:pPr marL="914400" lvl="1" indent="-457200">
              <a:buFont typeface="Arial" panose="020B0604020202020204" pitchFamily="34" charset="0"/>
              <a:buChar char="•"/>
            </a:pPr>
            <a:r>
              <a:rPr lang="en-US" sz="2800" dirty="0"/>
              <a:t>Leadership knowledge and experience</a:t>
            </a:r>
          </a:p>
          <a:p>
            <a:pPr marL="914400" lvl="1" indent="-457200">
              <a:buFont typeface="Arial" panose="020B0604020202020204" pitchFamily="34" charset="0"/>
              <a:buChar char="•"/>
            </a:pPr>
            <a:r>
              <a:rPr lang="en-US" sz="2800" dirty="0"/>
              <a:t>Prior grievances, MOAs, and disputes</a:t>
            </a:r>
          </a:p>
          <a:p>
            <a:pPr marL="914400" lvl="1" indent="-457200">
              <a:buFont typeface="Arial" panose="020B0604020202020204" pitchFamily="34" charset="0"/>
              <a:buChar char="•"/>
            </a:pPr>
            <a:r>
              <a:rPr lang="en-US" sz="2800" dirty="0"/>
              <a:t>Changes in federal workplace standards</a:t>
            </a:r>
          </a:p>
          <a:p>
            <a:pPr marL="914400" lvl="1" indent="-457200">
              <a:buFont typeface="Arial" panose="020B0604020202020204" pitchFamily="34" charset="0"/>
              <a:buChar char="•"/>
            </a:pPr>
            <a:r>
              <a:rPr lang="en-US" sz="2800" dirty="0"/>
              <a:t>Contract language/guidance from similar contracts, Bargaining for the Future</a:t>
            </a:r>
          </a:p>
        </p:txBody>
      </p:sp>
      <p:pic>
        <p:nvPicPr>
          <p:cNvPr id="3" name="Picture 2"/>
          <p:cNvPicPr>
            <a:picLocks noChangeAspect="1"/>
          </p:cNvPicPr>
          <p:nvPr/>
        </p:nvPicPr>
        <p:blipFill rotWithShape="1">
          <a:blip r:embed="rId5"/>
          <a:srcRect b="34711"/>
          <a:stretch/>
        </p:blipFill>
        <p:spPr>
          <a:xfrm>
            <a:off x="7738872" y="1665474"/>
            <a:ext cx="4130468" cy="1769715"/>
          </a:xfrm>
          <a:prstGeom prst="rect">
            <a:avLst/>
          </a:prstGeom>
        </p:spPr>
      </p:pic>
      <p:sp>
        <p:nvSpPr>
          <p:cNvPr id="2" name="Slide Number Placeholder 1"/>
          <p:cNvSpPr>
            <a:spLocks noGrp="1"/>
          </p:cNvSpPr>
          <p:nvPr>
            <p:ph type="sldNum" sz="quarter" idx="12"/>
          </p:nvPr>
        </p:nvSpPr>
        <p:spPr/>
        <p:txBody>
          <a:bodyPr/>
          <a:lstStyle/>
          <a:p>
            <a:fld id="{56E57F36-6D23-4C39-A2C3-D58391D75D53}" type="slidenum">
              <a:rPr lang="en-US" smtClean="0"/>
              <a:t>55</a:t>
            </a:fld>
            <a:endParaRPr lang="en-US"/>
          </a:p>
        </p:txBody>
      </p:sp>
    </p:spTree>
    <p:extLst>
      <p:ext uri="{BB962C8B-B14F-4D97-AF65-F5344CB8AC3E}">
        <p14:creationId xmlns:p14="http://schemas.microsoft.com/office/powerpoint/2010/main" val="1833336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Step Three – Strategize</a:t>
            </a:r>
          </a:p>
        </p:txBody>
      </p:sp>
      <p:sp>
        <p:nvSpPr>
          <p:cNvPr id="9" name="Content Placeholder 5"/>
          <p:cNvSpPr>
            <a:spLocks noGrp="1"/>
          </p:cNvSpPr>
          <p:nvPr>
            <p:ph sz="half" idx="1"/>
          </p:nvPr>
        </p:nvSpPr>
        <p:spPr>
          <a:xfrm>
            <a:off x="902368" y="1681246"/>
            <a:ext cx="10451432" cy="4351338"/>
          </a:xfrm>
        </p:spPr>
        <p:txBody>
          <a:bodyPr>
            <a:noAutofit/>
          </a:bodyPr>
          <a:lstStyle/>
          <a:p>
            <a:pPr marL="0" indent="0">
              <a:buNone/>
            </a:pPr>
            <a:r>
              <a:rPr lang="en-US" dirty="0"/>
              <a:t>The bargaining team should talk, before furnishing the agency with any contract proposals, to identify:</a:t>
            </a:r>
          </a:p>
          <a:p>
            <a:pPr marL="514350" indent="-514350">
              <a:buFont typeface="+mj-lt"/>
              <a:buAutoNum type="arabicPeriod"/>
            </a:pPr>
            <a:r>
              <a:rPr lang="en-US" dirty="0"/>
              <a:t>Aspirational and bottom line positions on each Article up for negotiation</a:t>
            </a:r>
          </a:p>
          <a:p>
            <a:pPr marL="514350" indent="-514350">
              <a:buFont typeface="+mj-lt"/>
              <a:buAutoNum type="arabicPeriod"/>
            </a:pPr>
            <a:r>
              <a:rPr lang="en-US" dirty="0"/>
              <a:t>Strategy regarding Article in regards to: </a:t>
            </a:r>
          </a:p>
          <a:p>
            <a:pPr marL="857250" lvl="1" indent="-457200"/>
            <a:r>
              <a:rPr lang="en-US" sz="2800" dirty="0"/>
              <a:t>Communications and mobilization </a:t>
            </a:r>
          </a:p>
          <a:p>
            <a:pPr marL="857250" lvl="1" indent="-457200"/>
            <a:r>
              <a:rPr lang="en-US" sz="2800" dirty="0"/>
              <a:t>Plan for moving from starting position to final position </a:t>
            </a:r>
          </a:p>
          <a:p>
            <a:pPr marL="514350" indent="-514350">
              <a:buFont typeface="+mj-lt"/>
              <a:buAutoNum type="arabicPeriod"/>
            </a:pPr>
            <a:r>
              <a:rPr lang="en-US" dirty="0"/>
              <a:t>Common goals and needs of both parties</a:t>
            </a:r>
          </a:p>
          <a:p>
            <a:pPr marL="514350" indent="-514350">
              <a:buFont typeface="+mj-lt"/>
              <a:buAutoNum type="arabicPeriod"/>
            </a:pPr>
            <a:r>
              <a:rPr lang="en-US" dirty="0"/>
              <a:t>Areas of potential compromise and tradeoffs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56E57F36-6D23-4C39-A2C3-D58391D75D53}" type="slidenum">
              <a:rPr lang="en-US" smtClean="0"/>
              <a:t>56</a:t>
            </a:fld>
            <a:endParaRPr lang="en-US"/>
          </a:p>
        </p:txBody>
      </p:sp>
    </p:spTree>
    <p:extLst>
      <p:ext uri="{BB962C8B-B14F-4D97-AF65-F5344CB8AC3E}">
        <p14:creationId xmlns:p14="http://schemas.microsoft.com/office/powerpoint/2010/main" val="35900104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Step Four – Draft</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sz="half" idx="1"/>
          </p:nvPr>
        </p:nvSpPr>
        <p:spPr>
          <a:xfrm>
            <a:off x="901700" y="1681163"/>
            <a:ext cx="6016685" cy="4351337"/>
          </a:xfrm>
        </p:spPr>
        <p:txBody>
          <a:bodyPr>
            <a:normAutofit/>
          </a:bodyPr>
          <a:lstStyle/>
          <a:p>
            <a:pPr marL="0" indent="0">
              <a:buNone/>
            </a:pPr>
            <a:r>
              <a:rPr lang="en-US" dirty="0"/>
              <a:t>Proposal language should be drafted and reviewed by the full team after:</a:t>
            </a:r>
          </a:p>
          <a:p>
            <a:pPr lvl="1"/>
            <a:r>
              <a:rPr lang="en-US" sz="2800" dirty="0"/>
              <a:t>Research has been done</a:t>
            </a:r>
          </a:p>
          <a:p>
            <a:pPr lvl="1"/>
            <a:r>
              <a:rPr lang="en-US" sz="2800" dirty="0"/>
              <a:t>Needs assessed</a:t>
            </a:r>
          </a:p>
          <a:p>
            <a:pPr lvl="1"/>
            <a:r>
              <a:rPr lang="en-US" sz="2800" dirty="0"/>
              <a:t>Goals identified</a:t>
            </a:r>
          </a:p>
          <a:p>
            <a:pPr lvl="1"/>
            <a:r>
              <a:rPr lang="en-US" sz="2800" dirty="0"/>
              <a:t>Aspirational and bottom line positions discussed, and </a:t>
            </a:r>
          </a:p>
          <a:p>
            <a:pPr lvl="1"/>
            <a:r>
              <a:rPr lang="en-US" sz="2800" dirty="0"/>
              <a:t>Bargaining strategies established</a:t>
            </a:r>
          </a:p>
        </p:txBody>
      </p:sp>
      <p:pic>
        <p:nvPicPr>
          <p:cNvPr id="2" name="Picture 1"/>
          <p:cNvPicPr>
            <a:picLocks noChangeAspect="1"/>
          </p:cNvPicPr>
          <p:nvPr/>
        </p:nvPicPr>
        <p:blipFill>
          <a:blip r:embed="rId5"/>
          <a:stretch>
            <a:fillRect/>
          </a:stretch>
        </p:blipFill>
        <p:spPr>
          <a:xfrm>
            <a:off x="7040026" y="1862096"/>
            <a:ext cx="4192132" cy="2347594"/>
          </a:xfrm>
          <a:prstGeom prst="rect">
            <a:avLst/>
          </a:prstGeom>
        </p:spPr>
      </p:pic>
      <p:sp>
        <p:nvSpPr>
          <p:cNvPr id="3" name="Slide Number Placeholder 2"/>
          <p:cNvSpPr>
            <a:spLocks noGrp="1"/>
          </p:cNvSpPr>
          <p:nvPr>
            <p:ph type="sldNum" sz="quarter" idx="12"/>
          </p:nvPr>
        </p:nvSpPr>
        <p:spPr/>
        <p:txBody>
          <a:bodyPr/>
          <a:lstStyle/>
          <a:p>
            <a:fld id="{56E57F36-6D23-4C39-A2C3-D58391D75D53}" type="slidenum">
              <a:rPr lang="en-US" smtClean="0"/>
              <a:t>57</a:t>
            </a:fld>
            <a:endParaRPr lang="en-US"/>
          </a:p>
        </p:txBody>
      </p:sp>
    </p:spTree>
    <p:extLst>
      <p:ext uri="{BB962C8B-B14F-4D97-AF65-F5344CB8AC3E}">
        <p14:creationId xmlns:p14="http://schemas.microsoft.com/office/powerpoint/2010/main" val="1314349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2880" y="1599565"/>
            <a:ext cx="11841480" cy="1325563"/>
          </a:xfrm>
        </p:spPr>
        <p:txBody>
          <a:bodyPr>
            <a:noAutofit/>
          </a:bodyPr>
          <a:lstStyle/>
          <a:p>
            <a:pPr algn="ctr"/>
            <a:r>
              <a:rPr lang="en-US" sz="7200" b="1" dirty="0">
                <a:solidFill>
                  <a:srgbClr val="003399"/>
                </a:solidFill>
                <a:cs typeface="Arial" panose="020B0604020202020204" pitchFamily="34" charset="0"/>
              </a:rPr>
              <a:t>Strategic Bargaining Process</a:t>
            </a:r>
            <a:br>
              <a:rPr lang="en-US" sz="7200" b="1" dirty="0">
                <a:solidFill>
                  <a:srgbClr val="003399"/>
                </a:solidFill>
                <a:cs typeface="Arial" panose="020B0604020202020204" pitchFamily="34" charset="0"/>
              </a:rPr>
            </a:br>
            <a:r>
              <a:rPr lang="en-US" sz="6000" b="1" dirty="0">
                <a:solidFill>
                  <a:srgbClr val="003399"/>
                </a:solidFill>
                <a:latin typeface="Arial" panose="020B0604020202020204" pitchFamily="34" charset="0"/>
                <a:cs typeface="Arial" panose="020B0604020202020204" pitchFamily="34" charset="0"/>
              </a:rPr>
              <a:t>Communicate, Mobilize and Organize</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6" name="AutoShape 6" descr="Image result for AFGE conferen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Image result for AFGE conferenc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rotWithShape="1">
          <a:blip r:embed="rId4"/>
          <a:srcRect l="18963" t="20334" r="18262"/>
          <a:stretch/>
        </p:blipFill>
        <p:spPr>
          <a:xfrm>
            <a:off x="711431" y="3710143"/>
            <a:ext cx="2580201" cy="1749672"/>
          </a:xfrm>
          <a:prstGeom prst="rect">
            <a:avLst/>
          </a:prstGeom>
          <a:ln w="6350">
            <a:solidFill>
              <a:schemeClr val="tx1"/>
            </a:solidFill>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0806" y="176810"/>
            <a:ext cx="2667000" cy="809625"/>
          </a:xfrm>
          <a:prstGeom prst="rect">
            <a:avLst/>
          </a:prstGeom>
        </p:spPr>
      </p:pic>
      <p:pic>
        <p:nvPicPr>
          <p:cNvPr id="2" name="Picture 1"/>
          <p:cNvPicPr>
            <a:picLocks noChangeAspect="1"/>
          </p:cNvPicPr>
          <p:nvPr/>
        </p:nvPicPr>
        <p:blipFill rotWithShape="1">
          <a:blip r:embed="rId6"/>
          <a:srcRect r="10939"/>
          <a:stretch/>
        </p:blipFill>
        <p:spPr>
          <a:xfrm>
            <a:off x="5846049" y="3748573"/>
            <a:ext cx="2739517" cy="1745778"/>
          </a:xfrm>
          <a:prstGeom prst="rect">
            <a:avLst/>
          </a:prstGeom>
          <a:ln w="6350">
            <a:solidFill>
              <a:schemeClr val="tx1"/>
            </a:solidFill>
          </a:ln>
        </p:spPr>
      </p:pic>
      <p:pic>
        <p:nvPicPr>
          <p:cNvPr id="3" name="Picture 2"/>
          <p:cNvPicPr>
            <a:picLocks noChangeAspect="1"/>
          </p:cNvPicPr>
          <p:nvPr/>
        </p:nvPicPr>
        <p:blipFill>
          <a:blip r:embed="rId7"/>
          <a:stretch>
            <a:fillRect/>
          </a:stretch>
        </p:blipFill>
        <p:spPr>
          <a:xfrm>
            <a:off x="711431" y="3689354"/>
            <a:ext cx="4889430" cy="1804997"/>
          </a:xfrm>
          <a:prstGeom prst="rect">
            <a:avLst/>
          </a:prstGeom>
        </p:spPr>
      </p:pic>
      <p:pic>
        <p:nvPicPr>
          <p:cNvPr id="16" name="Picture 15"/>
          <p:cNvPicPr>
            <a:picLocks noChangeAspect="1"/>
          </p:cNvPicPr>
          <p:nvPr/>
        </p:nvPicPr>
        <p:blipFill>
          <a:blip r:embed="rId8"/>
          <a:stretch>
            <a:fillRect/>
          </a:stretch>
        </p:blipFill>
        <p:spPr>
          <a:xfrm>
            <a:off x="8814617" y="3710144"/>
            <a:ext cx="2682031" cy="1784208"/>
          </a:xfrm>
          <a:prstGeom prst="rect">
            <a:avLst/>
          </a:prstGeom>
        </p:spPr>
      </p:pic>
      <p:sp>
        <p:nvSpPr>
          <p:cNvPr id="10" name="Slide Number Placeholder 9"/>
          <p:cNvSpPr>
            <a:spLocks noGrp="1"/>
          </p:cNvSpPr>
          <p:nvPr>
            <p:ph type="sldNum" sz="quarter" idx="12"/>
          </p:nvPr>
        </p:nvSpPr>
        <p:spPr/>
        <p:txBody>
          <a:bodyPr/>
          <a:lstStyle/>
          <a:p>
            <a:fld id="{56E57F36-6D23-4C39-A2C3-D58391D75D53}" type="slidenum">
              <a:rPr lang="en-US" smtClean="0"/>
              <a:t>58</a:t>
            </a:fld>
            <a:endParaRPr lang="en-US"/>
          </a:p>
        </p:txBody>
      </p:sp>
    </p:spTree>
    <p:extLst>
      <p:ext uri="{BB962C8B-B14F-4D97-AF65-F5344CB8AC3E}">
        <p14:creationId xmlns:p14="http://schemas.microsoft.com/office/powerpoint/2010/main" val="41368108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Communicate – No Blackouts!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sz="half" idx="1"/>
          </p:nvPr>
        </p:nvSpPr>
        <p:spPr>
          <a:xfrm>
            <a:off x="901700" y="1681164"/>
            <a:ext cx="6016685" cy="3957704"/>
          </a:xfrm>
        </p:spPr>
        <p:txBody>
          <a:bodyPr anchor="ctr">
            <a:normAutofit/>
          </a:bodyPr>
          <a:lstStyle/>
          <a:p>
            <a:pPr marL="0" indent="0">
              <a:buNone/>
            </a:pPr>
            <a:r>
              <a:rPr lang="en-US" dirty="0"/>
              <a:t>Never agree to Agency’s request to eliminate or limit your ability to communicate with your members during bargaining!</a:t>
            </a:r>
          </a:p>
        </p:txBody>
      </p:sp>
      <p:pic>
        <p:nvPicPr>
          <p:cNvPr id="3" name="Picture 2"/>
          <p:cNvPicPr>
            <a:picLocks noChangeAspect="1"/>
          </p:cNvPicPr>
          <p:nvPr/>
        </p:nvPicPr>
        <p:blipFill>
          <a:blip r:embed="rId5"/>
          <a:stretch>
            <a:fillRect/>
          </a:stretch>
        </p:blipFill>
        <p:spPr>
          <a:xfrm>
            <a:off x="6751973" y="1681163"/>
            <a:ext cx="5017715" cy="3957704"/>
          </a:xfrm>
          <a:prstGeom prst="rect">
            <a:avLst/>
          </a:prstGeom>
        </p:spPr>
      </p:pic>
      <p:sp>
        <p:nvSpPr>
          <p:cNvPr id="2" name="Slide Number Placeholder 1"/>
          <p:cNvSpPr>
            <a:spLocks noGrp="1"/>
          </p:cNvSpPr>
          <p:nvPr>
            <p:ph type="sldNum" sz="quarter" idx="12"/>
          </p:nvPr>
        </p:nvSpPr>
        <p:spPr/>
        <p:txBody>
          <a:bodyPr/>
          <a:lstStyle/>
          <a:p>
            <a:fld id="{56E57F36-6D23-4C39-A2C3-D58391D75D53}" type="slidenum">
              <a:rPr lang="en-US" smtClean="0"/>
              <a:t>59</a:t>
            </a:fld>
            <a:endParaRPr lang="en-US"/>
          </a:p>
        </p:txBody>
      </p:sp>
    </p:spTree>
    <p:extLst>
      <p:ext uri="{BB962C8B-B14F-4D97-AF65-F5344CB8AC3E}">
        <p14:creationId xmlns:p14="http://schemas.microsoft.com/office/powerpoint/2010/main" val="1853576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49677" y="3356610"/>
            <a:ext cx="8498971" cy="1460195"/>
          </a:xfrm>
        </p:spPr>
        <p:txBody>
          <a:bodyPr>
            <a:noAutofit/>
          </a:bodyPr>
          <a:lstStyle/>
          <a:p>
            <a:pPr algn="l"/>
            <a:r>
              <a:rPr lang="en-US" sz="7200" b="1" dirty="0">
                <a:solidFill>
                  <a:srgbClr val="003399"/>
                </a:solidFill>
                <a:latin typeface="+mn-lt"/>
                <a:cs typeface="Arial" panose="020B0604020202020204" pitchFamily="34" charset="0"/>
              </a:rPr>
              <a:t>Module 1:</a:t>
            </a:r>
            <a:br>
              <a:rPr lang="en-US" sz="7200" dirty="0">
                <a:solidFill>
                  <a:srgbClr val="003399"/>
                </a:solidFill>
                <a:latin typeface="+mn-lt"/>
                <a:cs typeface="Arial" panose="020B0604020202020204" pitchFamily="34" charset="0"/>
              </a:rPr>
            </a:br>
            <a:r>
              <a:rPr lang="en-US" sz="7200" dirty="0">
                <a:solidFill>
                  <a:srgbClr val="003399"/>
                </a:solidFill>
                <a:latin typeface="+mn-lt"/>
                <a:cs typeface="Arial" panose="020B0604020202020204" pitchFamily="34" charset="0"/>
              </a:rPr>
              <a:t>Introduction to Strategic Bargaining</a:t>
            </a:r>
            <a:br>
              <a:rPr lang="en-US" sz="7200" dirty="0">
                <a:solidFill>
                  <a:srgbClr val="003399"/>
                </a:solidFill>
                <a:latin typeface="+mn-lt"/>
                <a:cs typeface="Arial" panose="020B0604020202020204" pitchFamily="34" charset="0"/>
              </a:rPr>
            </a:br>
            <a:endParaRPr lang="en-US" sz="7200" dirty="0">
              <a:solidFill>
                <a:srgbClr val="003399"/>
              </a:solidFill>
              <a:latin typeface="+mn-lt"/>
              <a:cs typeface="Arial" panose="020B0604020202020204" pitchFamily="34" charset="0"/>
            </a:endParaRPr>
          </a:p>
        </p:txBody>
      </p:sp>
      <p:pic>
        <p:nvPicPr>
          <p:cNvPr id="10" name="Picture 9"/>
          <p:cNvPicPr>
            <a:picLocks noChangeAspect="1"/>
          </p:cNvPicPr>
          <p:nvPr/>
        </p:nvPicPr>
        <p:blipFill rotWithShape="1">
          <a:blip r:embed="rId4"/>
          <a:srcRect l="18963" t="20334" r="18262"/>
          <a:stretch/>
        </p:blipFill>
        <p:spPr>
          <a:xfrm>
            <a:off x="1092431" y="4334983"/>
            <a:ext cx="2580201" cy="1749672"/>
          </a:xfrm>
          <a:prstGeom prst="rect">
            <a:avLst/>
          </a:prstGeom>
          <a:ln w="6350">
            <a:solidFill>
              <a:schemeClr val="tx1"/>
            </a:solidFill>
          </a:ln>
        </p:spPr>
      </p:pic>
      <p:pic>
        <p:nvPicPr>
          <p:cNvPr id="11" name="Picture 10"/>
          <p:cNvPicPr>
            <a:picLocks noChangeAspect="1"/>
          </p:cNvPicPr>
          <p:nvPr/>
        </p:nvPicPr>
        <p:blipFill>
          <a:blip r:embed="rId5"/>
          <a:stretch>
            <a:fillRect/>
          </a:stretch>
        </p:blipFill>
        <p:spPr>
          <a:xfrm>
            <a:off x="3907398" y="4309349"/>
            <a:ext cx="2580201" cy="1749672"/>
          </a:xfrm>
          <a:prstGeom prst="rect">
            <a:avLst/>
          </a:prstGeom>
          <a:ln w="6350">
            <a:solidFill>
              <a:schemeClr val="tx1"/>
            </a:solidFill>
          </a:ln>
        </p:spPr>
      </p:pic>
      <p:pic>
        <p:nvPicPr>
          <p:cNvPr id="13314" name="Picture 2" descr="http://afge2324.org/wp-content/uploads/2016/03/DSC_6404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703" t="5063" r="2757" b="25739"/>
          <a:stretch/>
        </p:blipFill>
        <p:spPr bwMode="auto">
          <a:xfrm>
            <a:off x="6690360" y="4307643"/>
            <a:ext cx="2456892" cy="1773117"/>
          </a:xfrm>
          <a:prstGeom prst="rect">
            <a:avLst/>
          </a:prstGeom>
          <a:solidFill>
            <a:schemeClr val="bg1"/>
          </a:solidFill>
          <a:ln w="6350">
            <a:solidFill>
              <a:schemeClr val="tx1"/>
            </a:solidFill>
          </a:ln>
        </p:spPr>
      </p:pic>
      <p:pic>
        <p:nvPicPr>
          <p:cNvPr id="12" name="Picture 2" descr="http://photos.prnewswire.com/prnvar/20140206/DC60675-b?max=16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8564" y="4298954"/>
            <a:ext cx="2449423" cy="173998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374572" y="6274064"/>
            <a:ext cx="5442857" cy="471981"/>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50" dirty="0">
                <a:solidFill>
                  <a:srgbClr val="273671"/>
                </a:solidFill>
              </a:rPr>
              <a:t>AMERICAN FEDERATION OF GOVERNMENT EMPLOYEES, AFL-CIO</a:t>
            </a:r>
          </a:p>
        </p:txBody>
      </p:sp>
      <p:sp>
        <p:nvSpPr>
          <p:cNvPr id="3" name="Slide Number Placeholder 2"/>
          <p:cNvSpPr>
            <a:spLocks noGrp="1"/>
          </p:cNvSpPr>
          <p:nvPr>
            <p:ph type="sldNum" sz="quarter" idx="12"/>
          </p:nvPr>
        </p:nvSpPr>
        <p:spPr/>
        <p:txBody>
          <a:bodyPr/>
          <a:lstStyle/>
          <a:p>
            <a:fld id="{56E57F36-6D23-4C39-A2C3-D58391D75D53}" type="slidenum">
              <a:rPr lang="en-US" smtClean="0"/>
              <a:t>6</a:t>
            </a:fld>
            <a:endParaRPr lang="en-US"/>
          </a:p>
        </p:txBody>
      </p:sp>
    </p:spTree>
    <p:extLst>
      <p:ext uri="{BB962C8B-B14F-4D97-AF65-F5344CB8AC3E}">
        <p14:creationId xmlns:p14="http://schemas.microsoft.com/office/powerpoint/2010/main" val="36448447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Communicate with Employees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sz="half" idx="1"/>
          </p:nvPr>
        </p:nvSpPr>
        <p:spPr>
          <a:xfrm>
            <a:off x="838200" y="1825625"/>
            <a:ext cx="7908986" cy="4351338"/>
          </a:xfrm>
        </p:spPr>
        <p:txBody>
          <a:bodyPr>
            <a:normAutofit/>
          </a:bodyPr>
          <a:lstStyle/>
          <a:p>
            <a:r>
              <a:rPr lang="en-US" b="1" dirty="0"/>
              <a:t>COMMUNICATE WITH EMPLOYEES</a:t>
            </a:r>
            <a:endParaRPr lang="en-US" dirty="0"/>
          </a:p>
          <a:p>
            <a:pPr lvl="1"/>
            <a:r>
              <a:rPr lang="en-US" sz="2800" b="1" dirty="0"/>
              <a:t>	</a:t>
            </a:r>
            <a:r>
              <a:rPr lang="en-US" sz="2800" dirty="0"/>
              <a:t>PRE-NEGOTIATION – Survey/Meetings</a:t>
            </a:r>
          </a:p>
          <a:p>
            <a:pPr lvl="1"/>
            <a:r>
              <a:rPr lang="en-US" sz="2800" dirty="0"/>
              <a:t>	DURING NEGOTIATIONS – Inform and Action</a:t>
            </a:r>
          </a:p>
          <a:p>
            <a:pPr lvl="1"/>
            <a:r>
              <a:rPr lang="en-US" sz="2800" dirty="0"/>
              <a:t>	POST NEGOTIATION – Ratification</a:t>
            </a:r>
          </a:p>
          <a:p>
            <a:r>
              <a:rPr lang="en-US" dirty="0"/>
              <a:t>How do we communicate with employees now?</a:t>
            </a:r>
          </a:p>
          <a:p>
            <a:pPr lvl="1"/>
            <a:r>
              <a:rPr lang="en-US" sz="2800" dirty="0"/>
              <a:t>	Is it working?</a:t>
            </a:r>
          </a:p>
          <a:p>
            <a:pPr lvl="1"/>
            <a:r>
              <a:rPr lang="en-US" sz="2800" dirty="0"/>
              <a:t>	Is there something we need to include in   	the CBA?</a:t>
            </a:r>
          </a:p>
          <a:p>
            <a:pPr marL="0" indent="0">
              <a:buNone/>
            </a:pPr>
            <a:endParaRPr lang="en-US" dirty="0"/>
          </a:p>
          <a:p>
            <a:pPr marL="0" indent="0">
              <a:buNone/>
            </a:pPr>
            <a:endParaRPr lang="en-US" dirty="0"/>
          </a:p>
        </p:txBody>
      </p:sp>
      <p:pic>
        <p:nvPicPr>
          <p:cNvPr id="6146" name="Picture 2" descr="http://images.dailykos.com/images/253612/story_image/GOTV.jpg?1463769698"/>
          <p:cNvPicPr>
            <a:picLocks noChangeAspect="1" noChangeArrowheads="1"/>
          </p:cNvPicPr>
          <p:nvPr/>
        </p:nvPicPr>
        <p:blipFill rotWithShape="1">
          <a:blip r:embed="rId5">
            <a:extLst>
              <a:ext uri="{28A0092B-C50C-407E-A947-70E740481C1C}">
                <a14:useLocalDpi xmlns:a14="http://schemas.microsoft.com/office/drawing/2010/main" val="0"/>
              </a:ext>
            </a:extLst>
          </a:blip>
          <a:srcRect l="4552" r="36005"/>
          <a:stretch/>
        </p:blipFill>
        <p:spPr bwMode="auto">
          <a:xfrm>
            <a:off x="8334900" y="2001173"/>
            <a:ext cx="3018900" cy="285847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56E57F36-6D23-4C39-A2C3-D58391D75D53}" type="slidenum">
              <a:rPr lang="en-US" smtClean="0"/>
              <a:t>60</a:t>
            </a:fld>
            <a:endParaRPr lang="en-US"/>
          </a:p>
        </p:txBody>
      </p:sp>
    </p:spTree>
    <p:extLst>
      <p:ext uri="{BB962C8B-B14F-4D97-AF65-F5344CB8AC3E}">
        <p14:creationId xmlns:p14="http://schemas.microsoft.com/office/powerpoint/2010/main" val="10373356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Communication: Outreach</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sz="half" idx="1"/>
          </p:nvPr>
        </p:nvSpPr>
        <p:spPr>
          <a:xfrm>
            <a:off x="838200" y="1785115"/>
            <a:ext cx="4934311" cy="4351338"/>
          </a:xfrm>
        </p:spPr>
        <p:txBody>
          <a:bodyPr>
            <a:normAutofit/>
          </a:bodyPr>
          <a:lstStyle/>
          <a:p>
            <a:pPr lvl="1">
              <a:lnSpc>
                <a:spcPct val="150000"/>
              </a:lnSpc>
            </a:pPr>
            <a:r>
              <a:rPr lang="en-US" sz="2800" dirty="0"/>
              <a:t>Members</a:t>
            </a:r>
          </a:p>
          <a:p>
            <a:pPr lvl="1">
              <a:lnSpc>
                <a:spcPct val="150000"/>
              </a:lnSpc>
            </a:pPr>
            <a:r>
              <a:rPr lang="en-US" sz="2800" dirty="0"/>
              <a:t>Employees</a:t>
            </a:r>
          </a:p>
          <a:p>
            <a:pPr lvl="1">
              <a:lnSpc>
                <a:spcPct val="150000"/>
              </a:lnSpc>
            </a:pPr>
            <a:r>
              <a:rPr lang="en-US" sz="2800" dirty="0"/>
              <a:t>Other Unions</a:t>
            </a:r>
          </a:p>
          <a:p>
            <a:pPr lvl="1">
              <a:lnSpc>
                <a:spcPct val="150000"/>
              </a:lnSpc>
            </a:pPr>
            <a:r>
              <a:rPr lang="en-US" sz="2800" dirty="0"/>
              <a:t>Community Groups</a:t>
            </a:r>
          </a:p>
          <a:p>
            <a:endParaRPr lang="en-US" sz="3000" b="1" dirty="0"/>
          </a:p>
          <a:p>
            <a:endParaRPr lang="en-US" sz="3000" dirty="0"/>
          </a:p>
          <a:p>
            <a:pPr marL="0" indent="0">
              <a:buNone/>
            </a:pPr>
            <a:endParaRPr lang="en-US" dirty="0"/>
          </a:p>
          <a:p>
            <a:pPr marL="0" indent="0">
              <a:buNone/>
            </a:pPr>
            <a:endParaRPr lang="en-US" dirty="0"/>
          </a:p>
        </p:txBody>
      </p:sp>
      <p:pic>
        <p:nvPicPr>
          <p:cNvPr id="2" name="Picture 1"/>
          <p:cNvPicPr>
            <a:picLocks noChangeAspect="1"/>
          </p:cNvPicPr>
          <p:nvPr/>
        </p:nvPicPr>
        <p:blipFill rotWithShape="1">
          <a:blip r:embed="rId5"/>
          <a:srcRect r="44337"/>
          <a:stretch/>
        </p:blipFill>
        <p:spPr>
          <a:xfrm>
            <a:off x="6855124" y="1965591"/>
            <a:ext cx="3242108" cy="3032216"/>
          </a:xfrm>
          <a:prstGeom prst="rect">
            <a:avLst/>
          </a:prstGeom>
          <a:ln w="6350">
            <a:solidFill>
              <a:schemeClr val="tx1"/>
            </a:solidFill>
          </a:ln>
        </p:spPr>
      </p:pic>
      <p:sp>
        <p:nvSpPr>
          <p:cNvPr id="3" name="Slide Number Placeholder 2"/>
          <p:cNvSpPr>
            <a:spLocks noGrp="1"/>
          </p:cNvSpPr>
          <p:nvPr>
            <p:ph type="sldNum" sz="quarter" idx="12"/>
          </p:nvPr>
        </p:nvSpPr>
        <p:spPr/>
        <p:txBody>
          <a:bodyPr/>
          <a:lstStyle/>
          <a:p>
            <a:fld id="{56E57F36-6D23-4C39-A2C3-D58391D75D53}" type="slidenum">
              <a:rPr lang="en-US" smtClean="0"/>
              <a:t>61</a:t>
            </a:fld>
            <a:endParaRPr lang="en-US"/>
          </a:p>
        </p:txBody>
      </p:sp>
    </p:spTree>
    <p:extLst>
      <p:ext uri="{BB962C8B-B14F-4D97-AF65-F5344CB8AC3E}">
        <p14:creationId xmlns:p14="http://schemas.microsoft.com/office/powerpoint/2010/main" val="8499219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Benefits of Mobilization</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838199" y="1825625"/>
            <a:ext cx="6356685" cy="4351338"/>
          </a:xfrm>
        </p:spPr>
        <p:txBody>
          <a:bodyPr>
            <a:normAutofit/>
          </a:bodyPr>
          <a:lstStyle/>
          <a:p>
            <a:r>
              <a:rPr lang="en-US" dirty="0"/>
              <a:t>Leverage at the table</a:t>
            </a:r>
          </a:p>
          <a:p>
            <a:r>
              <a:rPr lang="en-US" dirty="0"/>
              <a:t>Builds investment in the contract </a:t>
            </a:r>
          </a:p>
          <a:p>
            <a:r>
              <a:rPr lang="en-US" dirty="0"/>
              <a:t>The bargaining unit will have more input and know that they have a voice</a:t>
            </a:r>
          </a:p>
          <a:p>
            <a:r>
              <a:rPr lang="en-US" dirty="0"/>
              <a:t>The bargaining unit will feel ownership of the process</a:t>
            </a:r>
          </a:p>
        </p:txBody>
      </p:sp>
      <p:pic>
        <p:nvPicPr>
          <p:cNvPr id="8194" name="Picture 2" descr="http://i.ytimg.com/vi/ECHmrABxSRk/0.jpg"/>
          <p:cNvPicPr>
            <a:picLocks noChangeAspect="1" noChangeArrowheads="1"/>
          </p:cNvPicPr>
          <p:nvPr/>
        </p:nvPicPr>
        <p:blipFill rotWithShape="1">
          <a:blip r:embed="rId5">
            <a:extLst>
              <a:ext uri="{28A0092B-C50C-407E-A947-70E740481C1C}">
                <a14:useLocalDpi xmlns:a14="http://schemas.microsoft.com/office/drawing/2010/main" val="0"/>
              </a:ext>
            </a:extLst>
          </a:blip>
          <a:srcRect t="12657" b="11367"/>
          <a:stretch/>
        </p:blipFill>
        <p:spPr bwMode="auto">
          <a:xfrm>
            <a:off x="7384211" y="2035834"/>
            <a:ext cx="4572000" cy="2605177"/>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56E57F36-6D23-4C39-A2C3-D58391D75D53}" type="slidenum">
              <a:rPr lang="en-US" smtClean="0"/>
              <a:t>62</a:t>
            </a:fld>
            <a:endParaRPr lang="en-US"/>
          </a:p>
        </p:txBody>
      </p:sp>
    </p:spTree>
    <p:extLst>
      <p:ext uri="{BB962C8B-B14F-4D97-AF65-F5344CB8AC3E}">
        <p14:creationId xmlns:p14="http://schemas.microsoft.com/office/powerpoint/2010/main" val="9408032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Mobilize: Members Own the Contract</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838199" y="1825625"/>
            <a:ext cx="11118012" cy="4351338"/>
          </a:xfrm>
        </p:spPr>
        <p:txBody>
          <a:bodyPr>
            <a:normAutofit/>
          </a:bodyPr>
          <a:lstStyle/>
          <a:p>
            <a:r>
              <a:rPr lang="en-US" dirty="0"/>
              <a:t>Contract will be easier to ratify because the BU fought to make it happen.</a:t>
            </a:r>
          </a:p>
          <a:p>
            <a:r>
              <a:rPr lang="en-US" dirty="0"/>
              <a:t>Changes how employees view the process and their rights. </a:t>
            </a:r>
          </a:p>
          <a:p>
            <a:r>
              <a:rPr lang="en-US" dirty="0"/>
              <a:t>BU will see the relationship between activism, gains at the table, and rights at work.</a:t>
            </a:r>
          </a:p>
          <a:p>
            <a:r>
              <a:rPr lang="en-US" dirty="0"/>
              <a:t>Workplace action builds power at the table, but is also an organizing tool.</a:t>
            </a:r>
          </a:p>
          <a:p>
            <a:endParaRPr lang="en-US" dirty="0"/>
          </a:p>
        </p:txBody>
      </p:sp>
      <p:pic>
        <p:nvPicPr>
          <p:cNvPr id="2" name="Picture 1"/>
          <p:cNvPicPr>
            <a:picLocks noChangeAspect="1"/>
          </p:cNvPicPr>
          <p:nvPr/>
        </p:nvPicPr>
        <p:blipFill>
          <a:blip r:embed="rId5"/>
          <a:stretch>
            <a:fillRect/>
          </a:stretch>
        </p:blipFill>
        <p:spPr>
          <a:xfrm>
            <a:off x="4419600" y="4216400"/>
            <a:ext cx="4191000" cy="2095500"/>
          </a:xfrm>
          <a:prstGeom prst="rect">
            <a:avLst/>
          </a:prstGeom>
        </p:spPr>
      </p:pic>
      <p:sp>
        <p:nvSpPr>
          <p:cNvPr id="6" name="Slide Number Placeholder 5"/>
          <p:cNvSpPr>
            <a:spLocks noGrp="1"/>
          </p:cNvSpPr>
          <p:nvPr>
            <p:ph type="sldNum" sz="quarter" idx="12"/>
          </p:nvPr>
        </p:nvSpPr>
        <p:spPr/>
        <p:txBody>
          <a:bodyPr/>
          <a:lstStyle/>
          <a:p>
            <a:fld id="{56E57F36-6D23-4C39-A2C3-D58391D75D53}" type="slidenum">
              <a:rPr lang="en-US" smtClean="0"/>
              <a:t>63</a:t>
            </a:fld>
            <a:endParaRPr lang="en-US"/>
          </a:p>
        </p:txBody>
      </p:sp>
    </p:spTree>
    <p:extLst>
      <p:ext uri="{BB962C8B-B14F-4D97-AF65-F5344CB8AC3E}">
        <p14:creationId xmlns:p14="http://schemas.microsoft.com/office/powerpoint/2010/main" val="7664685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Mobilize: Workplace Actions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838199" y="1765465"/>
            <a:ext cx="6477001" cy="4351338"/>
          </a:xfrm>
        </p:spPr>
        <p:txBody>
          <a:bodyPr>
            <a:normAutofit/>
          </a:bodyPr>
          <a:lstStyle/>
          <a:p>
            <a:pPr marL="228600" lvl="2">
              <a:spcBef>
                <a:spcPts val="1000"/>
              </a:spcBef>
            </a:pPr>
            <a:r>
              <a:rPr lang="en-US" sz="2800" dirty="0"/>
              <a:t>Coordination with other nearby/related AFGE Councils and locals for potential support</a:t>
            </a:r>
          </a:p>
          <a:p>
            <a:pPr marL="228600" lvl="2">
              <a:spcBef>
                <a:spcPts val="1000"/>
              </a:spcBef>
            </a:pPr>
            <a:r>
              <a:rPr lang="en-US" sz="2800" dirty="0"/>
              <a:t>Messaging to explain  goals, needs and struggles</a:t>
            </a:r>
          </a:p>
          <a:p>
            <a:pPr marL="228600" lvl="2">
              <a:spcBef>
                <a:spcPts val="1000"/>
              </a:spcBef>
            </a:pPr>
            <a:r>
              <a:rPr lang="en-US" sz="2800" dirty="0"/>
              <a:t>Informational picketing</a:t>
            </a:r>
          </a:p>
          <a:p>
            <a:pPr marL="228600" lvl="2">
              <a:spcBef>
                <a:spcPts val="1000"/>
              </a:spcBef>
            </a:pPr>
            <a:r>
              <a:rPr lang="en-US" sz="2800" dirty="0"/>
              <a:t>Button wearing</a:t>
            </a:r>
          </a:p>
          <a:p>
            <a:pPr marL="228600" lvl="2">
              <a:spcBef>
                <a:spcPts val="1000"/>
              </a:spcBef>
            </a:pPr>
            <a:r>
              <a:rPr lang="en-US" sz="2800" dirty="0"/>
              <a:t>Petitions</a:t>
            </a:r>
          </a:p>
          <a:p>
            <a:pPr marL="228600" lvl="2">
              <a:spcBef>
                <a:spcPts val="1000"/>
              </a:spcBef>
            </a:pPr>
            <a:r>
              <a:rPr lang="en-US" sz="2800" dirty="0"/>
              <a:t>Letter writing campaign</a:t>
            </a:r>
          </a:p>
          <a:p>
            <a:endParaRPr lang="en-US" dirty="0"/>
          </a:p>
          <a:p>
            <a:endParaRPr lang="en-US" dirty="0"/>
          </a:p>
        </p:txBody>
      </p:sp>
      <p:pic>
        <p:nvPicPr>
          <p:cNvPr id="6" name="Picture 5"/>
          <p:cNvPicPr>
            <a:picLocks noChangeAspect="1"/>
          </p:cNvPicPr>
          <p:nvPr/>
        </p:nvPicPr>
        <p:blipFill>
          <a:blip r:embed="rId5"/>
          <a:stretch>
            <a:fillRect/>
          </a:stretch>
        </p:blipFill>
        <p:spPr>
          <a:xfrm>
            <a:off x="7623554" y="1825625"/>
            <a:ext cx="3778369" cy="1927238"/>
          </a:xfrm>
          <a:prstGeom prst="rect">
            <a:avLst/>
          </a:prstGeom>
          <a:ln w="6350">
            <a:solidFill>
              <a:schemeClr val="tx1"/>
            </a:solidFill>
          </a:ln>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0255" t="12223" r="14000" b="30594"/>
          <a:stretch/>
        </p:blipFill>
        <p:spPr>
          <a:xfrm>
            <a:off x="7623554" y="3887800"/>
            <a:ext cx="3778370" cy="2139350"/>
          </a:xfrm>
          <a:prstGeom prst="rect">
            <a:avLst/>
          </a:prstGeom>
        </p:spPr>
      </p:pic>
      <p:sp>
        <p:nvSpPr>
          <p:cNvPr id="2" name="Slide Number Placeholder 1"/>
          <p:cNvSpPr>
            <a:spLocks noGrp="1"/>
          </p:cNvSpPr>
          <p:nvPr>
            <p:ph type="sldNum" sz="quarter" idx="12"/>
          </p:nvPr>
        </p:nvSpPr>
        <p:spPr/>
        <p:txBody>
          <a:bodyPr/>
          <a:lstStyle/>
          <a:p>
            <a:fld id="{56E57F36-6D23-4C39-A2C3-D58391D75D53}" type="slidenum">
              <a:rPr lang="en-US" smtClean="0"/>
              <a:t>64</a:t>
            </a:fld>
            <a:endParaRPr lang="en-US"/>
          </a:p>
        </p:txBody>
      </p:sp>
    </p:spTree>
    <p:extLst>
      <p:ext uri="{BB962C8B-B14F-4D97-AF65-F5344CB8AC3E}">
        <p14:creationId xmlns:p14="http://schemas.microsoft.com/office/powerpoint/2010/main" val="33197985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Mobilize: Workplace Actions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838199" y="1825625"/>
            <a:ext cx="6477001" cy="4351338"/>
          </a:xfrm>
        </p:spPr>
        <p:txBody>
          <a:bodyPr>
            <a:normAutofit/>
          </a:bodyPr>
          <a:lstStyle/>
          <a:p>
            <a:endParaRPr lang="en-US" dirty="0"/>
          </a:p>
          <a:p>
            <a:endParaRPr lang="en-US" dirty="0"/>
          </a:p>
        </p:txBody>
      </p:sp>
      <p:sp>
        <p:nvSpPr>
          <p:cNvPr id="2" name="Rectangle 1"/>
          <p:cNvSpPr/>
          <p:nvPr/>
        </p:nvSpPr>
        <p:spPr>
          <a:xfrm>
            <a:off x="838199" y="1504507"/>
            <a:ext cx="8280402" cy="4401205"/>
          </a:xfrm>
          <a:prstGeom prst="rect">
            <a:avLst/>
          </a:prstGeom>
        </p:spPr>
        <p:txBody>
          <a:bodyPr wrap="square">
            <a:spAutoFit/>
          </a:bodyPr>
          <a:lstStyle/>
          <a:p>
            <a:pPr marL="457200" indent="-457200">
              <a:buFont typeface="Arial" panose="020B0604020202020204" pitchFamily="34" charset="0"/>
              <a:buChar char="•"/>
            </a:pPr>
            <a:r>
              <a:rPr lang="en-US" sz="2800" dirty="0"/>
              <a:t>Make the union and negotiations visible in the workplace</a:t>
            </a:r>
          </a:p>
          <a:p>
            <a:pPr marL="457200" indent="-457200">
              <a:buFont typeface="Arial" panose="020B0604020202020204" pitchFamily="34" charset="0"/>
              <a:buChar char="•"/>
            </a:pPr>
            <a:r>
              <a:rPr lang="en-US" sz="2800" b="1" dirty="0"/>
              <a:t>Practice</a:t>
            </a:r>
            <a:r>
              <a:rPr lang="en-US" sz="2800" dirty="0"/>
              <a:t> and </a:t>
            </a:r>
            <a:r>
              <a:rPr lang="en-US" sz="2800" b="1" dirty="0"/>
              <a:t>share</a:t>
            </a:r>
            <a:r>
              <a:rPr lang="en-US" sz="2800" dirty="0"/>
              <a:t> SSMS (“stupid </a:t>
            </a:r>
            <a:r>
              <a:rPr lang="en-US" sz="2800"/>
              <a:t>stuff   management </a:t>
            </a:r>
            <a:r>
              <a:rPr lang="en-US" sz="2800" dirty="0"/>
              <a:t>says”)</a:t>
            </a:r>
          </a:p>
          <a:p>
            <a:pPr marL="457200" indent="-457200">
              <a:buFont typeface="Arial" panose="020B0604020202020204" pitchFamily="34" charset="0"/>
              <a:buChar char="•"/>
            </a:pPr>
            <a:r>
              <a:rPr lang="en-US" sz="2800" dirty="0"/>
              <a:t>Use Council/Local </a:t>
            </a:r>
            <a:r>
              <a:rPr lang="en-US" sz="2800" b="1" dirty="0"/>
              <a:t>mapping</a:t>
            </a:r>
            <a:r>
              <a:rPr lang="en-US" sz="2800" dirty="0"/>
              <a:t> to identify </a:t>
            </a:r>
          </a:p>
          <a:p>
            <a:pPr marL="914400" lvl="1" indent="-457200">
              <a:buFont typeface="Courier New" panose="02070309020205020404" pitchFamily="49" charset="0"/>
              <a:buChar char="o"/>
            </a:pPr>
            <a:r>
              <a:rPr lang="en-US" sz="2800" dirty="0"/>
              <a:t>Where specific issues of importance are to employees</a:t>
            </a:r>
          </a:p>
          <a:p>
            <a:pPr marL="914400" lvl="1" indent="-457200">
              <a:buFont typeface="Courier New" panose="02070309020205020404" pitchFamily="49" charset="0"/>
              <a:buChar char="o"/>
            </a:pPr>
            <a:r>
              <a:rPr lang="en-US" sz="2800" dirty="0"/>
              <a:t>Where you need to organize around negotiations</a:t>
            </a:r>
          </a:p>
          <a:p>
            <a:pPr marL="914400" lvl="1" indent="-457200">
              <a:buFont typeface="Courier New" panose="02070309020205020404" pitchFamily="49" charset="0"/>
              <a:buChar char="o"/>
            </a:pPr>
            <a:r>
              <a:rPr lang="en-US" sz="2800" dirty="0"/>
              <a:t>Who you can depend on to mobilize workplace actions</a:t>
            </a:r>
          </a:p>
        </p:txBody>
      </p:sp>
      <p:sp>
        <p:nvSpPr>
          <p:cNvPr id="7" name="AutoShape 2" descr="Image result for union workplace mapp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union workplace mapp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5"/>
          <a:stretch>
            <a:fillRect/>
          </a:stretch>
        </p:blipFill>
        <p:spPr>
          <a:xfrm>
            <a:off x="8902461" y="1690504"/>
            <a:ext cx="2879966" cy="1892252"/>
          </a:xfrm>
          <a:prstGeom prst="rect">
            <a:avLst/>
          </a:prstGeom>
        </p:spPr>
      </p:pic>
      <p:sp>
        <p:nvSpPr>
          <p:cNvPr id="6" name="Slide Number Placeholder 5"/>
          <p:cNvSpPr>
            <a:spLocks noGrp="1"/>
          </p:cNvSpPr>
          <p:nvPr>
            <p:ph type="sldNum" sz="quarter" idx="12"/>
          </p:nvPr>
        </p:nvSpPr>
        <p:spPr/>
        <p:txBody>
          <a:bodyPr/>
          <a:lstStyle/>
          <a:p>
            <a:fld id="{56E57F36-6D23-4C39-A2C3-D58391D75D53}" type="slidenum">
              <a:rPr lang="en-US" smtClean="0"/>
              <a:t>65</a:t>
            </a:fld>
            <a:endParaRPr lang="en-US"/>
          </a:p>
        </p:txBody>
      </p:sp>
    </p:spTree>
    <p:extLst>
      <p:ext uri="{BB962C8B-B14F-4D97-AF65-F5344CB8AC3E}">
        <p14:creationId xmlns:p14="http://schemas.microsoft.com/office/powerpoint/2010/main" val="18721428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Mobilize = POWER</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838199" y="1825625"/>
            <a:ext cx="6477001" cy="4351338"/>
          </a:xfrm>
        </p:spPr>
        <p:txBody>
          <a:bodyPr>
            <a:normAutofit/>
          </a:bodyPr>
          <a:lstStyle/>
          <a:p>
            <a:endParaRPr lang="en-US" dirty="0"/>
          </a:p>
          <a:p>
            <a:endParaRPr lang="en-US" dirty="0"/>
          </a:p>
        </p:txBody>
      </p:sp>
      <p:sp>
        <p:nvSpPr>
          <p:cNvPr id="7" name="AutoShape 2" descr="Image result for union workplace mapp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union workplace mapp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5"/>
          <a:stretch>
            <a:fillRect/>
          </a:stretch>
        </p:blipFill>
        <p:spPr>
          <a:xfrm>
            <a:off x="4076699" y="1825625"/>
            <a:ext cx="3727921" cy="3614679"/>
          </a:xfrm>
          <a:prstGeom prst="rect">
            <a:avLst/>
          </a:prstGeom>
        </p:spPr>
      </p:pic>
      <p:sp>
        <p:nvSpPr>
          <p:cNvPr id="2" name="Slide Number Placeholder 1"/>
          <p:cNvSpPr>
            <a:spLocks noGrp="1"/>
          </p:cNvSpPr>
          <p:nvPr>
            <p:ph type="sldNum" sz="quarter" idx="12"/>
          </p:nvPr>
        </p:nvSpPr>
        <p:spPr/>
        <p:txBody>
          <a:bodyPr/>
          <a:lstStyle/>
          <a:p>
            <a:fld id="{56E57F36-6D23-4C39-A2C3-D58391D75D53}" type="slidenum">
              <a:rPr lang="en-US" smtClean="0"/>
              <a:t>66</a:t>
            </a:fld>
            <a:endParaRPr lang="en-US"/>
          </a:p>
        </p:txBody>
      </p:sp>
    </p:spTree>
    <p:extLst>
      <p:ext uri="{BB962C8B-B14F-4D97-AF65-F5344CB8AC3E}">
        <p14:creationId xmlns:p14="http://schemas.microsoft.com/office/powerpoint/2010/main" val="23787805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Organize: Workplace Actions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838199" y="1825625"/>
            <a:ext cx="6477001" cy="4351338"/>
          </a:xfrm>
        </p:spPr>
        <p:txBody>
          <a:bodyPr>
            <a:normAutofit/>
          </a:bodyPr>
          <a:lstStyle/>
          <a:p>
            <a:endParaRPr lang="en-US" dirty="0"/>
          </a:p>
          <a:p>
            <a:endParaRPr lang="en-US" dirty="0"/>
          </a:p>
        </p:txBody>
      </p:sp>
      <p:sp>
        <p:nvSpPr>
          <p:cNvPr id="7" name="AutoShape 2" descr="Image result for union workplace mapp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union workplace mapp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838198" y="1742441"/>
            <a:ext cx="6235462" cy="3108543"/>
          </a:xfrm>
          <a:prstGeom prst="rect">
            <a:avLst/>
          </a:prstGeom>
        </p:spPr>
        <p:txBody>
          <a:bodyPr wrap="square">
            <a:spAutoFit/>
          </a:bodyPr>
          <a:lstStyle/>
          <a:p>
            <a:pPr marL="457200" indent="-457200">
              <a:buFont typeface="Arial" panose="020B0604020202020204" pitchFamily="34" charset="0"/>
              <a:buChar char="•"/>
            </a:pPr>
            <a:r>
              <a:rPr lang="en-US" sz="2800" dirty="0"/>
              <a:t>Establish Organizing goals</a:t>
            </a:r>
          </a:p>
          <a:p>
            <a:pPr marL="457200" indent="-457200">
              <a:buFont typeface="Arial" panose="020B0604020202020204" pitchFamily="34" charset="0"/>
              <a:buChar char="•"/>
            </a:pPr>
            <a:r>
              <a:rPr lang="en-US" sz="2800" dirty="0"/>
              <a:t>Identify and recruit workplace leaders</a:t>
            </a:r>
          </a:p>
          <a:p>
            <a:pPr marL="457200" indent="-457200">
              <a:buFont typeface="Arial" panose="020B0604020202020204" pitchFamily="34" charset="0"/>
              <a:buChar char="•"/>
            </a:pPr>
            <a:r>
              <a:rPr lang="en-US" sz="2800" dirty="0"/>
              <a:t>Make sure the organizing message:</a:t>
            </a:r>
          </a:p>
          <a:p>
            <a:pPr marL="914400" lvl="1" indent="-457200">
              <a:buFont typeface="Courier New" panose="02070309020205020404" pitchFamily="49" charset="0"/>
              <a:buChar char="o"/>
            </a:pPr>
            <a:r>
              <a:rPr lang="en-US" sz="2800" dirty="0"/>
              <a:t>relates to negotiations</a:t>
            </a:r>
          </a:p>
          <a:p>
            <a:pPr marL="914400" lvl="1" indent="-457200">
              <a:buFont typeface="Courier New" panose="02070309020205020404" pitchFamily="49" charset="0"/>
              <a:buChar char="o"/>
            </a:pPr>
            <a:r>
              <a:rPr lang="en-US" sz="2800" dirty="0"/>
              <a:t>links directly to membership concerns </a:t>
            </a:r>
          </a:p>
          <a:p>
            <a:pPr marL="457200" indent="-457200">
              <a:buFont typeface="Arial" panose="020B0604020202020204" pitchFamily="34" charset="0"/>
              <a:buChar char="•"/>
            </a:pPr>
            <a:r>
              <a:rPr lang="en-US" sz="2800" dirty="0"/>
              <a:t>Create organizing calendar with events</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4944" y="1825625"/>
            <a:ext cx="4351661" cy="3263746"/>
          </a:xfrm>
          <a:prstGeom prst="rect">
            <a:avLst/>
          </a:prstGeom>
          <a:ln w="6350">
            <a:solidFill>
              <a:schemeClr val="tx1"/>
            </a:solidFill>
          </a:ln>
        </p:spPr>
      </p:pic>
      <p:sp>
        <p:nvSpPr>
          <p:cNvPr id="2" name="Slide Number Placeholder 1"/>
          <p:cNvSpPr>
            <a:spLocks noGrp="1"/>
          </p:cNvSpPr>
          <p:nvPr>
            <p:ph type="sldNum" sz="quarter" idx="12"/>
          </p:nvPr>
        </p:nvSpPr>
        <p:spPr/>
        <p:txBody>
          <a:bodyPr/>
          <a:lstStyle/>
          <a:p>
            <a:fld id="{56E57F36-6D23-4C39-A2C3-D58391D75D53}" type="slidenum">
              <a:rPr lang="en-US" smtClean="0"/>
              <a:t>67</a:t>
            </a:fld>
            <a:endParaRPr lang="en-US"/>
          </a:p>
        </p:txBody>
      </p:sp>
    </p:spTree>
    <p:extLst>
      <p:ext uri="{BB962C8B-B14F-4D97-AF65-F5344CB8AC3E}">
        <p14:creationId xmlns:p14="http://schemas.microsoft.com/office/powerpoint/2010/main" val="17503345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Organize: Workplace Actions</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838199" y="1825625"/>
            <a:ext cx="6477001" cy="4351338"/>
          </a:xfrm>
        </p:spPr>
        <p:txBody>
          <a:bodyPr>
            <a:normAutofit/>
          </a:bodyPr>
          <a:lstStyle/>
          <a:p>
            <a:pPr marL="228600" lvl="3">
              <a:spcBef>
                <a:spcPts val="1000"/>
              </a:spcBef>
            </a:pPr>
            <a:r>
              <a:rPr lang="en-US" sz="2800" dirty="0"/>
              <a:t>Collect and maintain up-to-date contact information for the bargaining unit</a:t>
            </a:r>
          </a:p>
          <a:p>
            <a:pPr marL="228600" lvl="3">
              <a:spcBef>
                <a:spcPts val="1000"/>
              </a:spcBef>
            </a:pPr>
            <a:r>
              <a:rPr lang="en-US" sz="2800" dirty="0"/>
              <a:t>Target employees who have shown an interest in how negotiations are going</a:t>
            </a:r>
          </a:p>
          <a:p>
            <a:pPr marL="228600" lvl="3">
              <a:spcBef>
                <a:spcPts val="1000"/>
              </a:spcBef>
            </a:pPr>
            <a:r>
              <a:rPr lang="en-US" sz="2800" dirty="0"/>
              <a:t>Deliver newsletter, bargaining updates</a:t>
            </a:r>
          </a:p>
          <a:p>
            <a:pPr marL="228600" lvl="3">
              <a:spcBef>
                <a:spcPts val="1000"/>
              </a:spcBef>
            </a:pPr>
            <a:r>
              <a:rPr lang="en-US" sz="2800" dirty="0"/>
              <a:t>Maintain and work phone trees for updates, events, and actions</a:t>
            </a:r>
          </a:p>
        </p:txBody>
      </p:sp>
      <p:sp>
        <p:nvSpPr>
          <p:cNvPr id="7" name="AutoShape 2" descr="Image result for union workplace mapp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union workplace mapp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0" name="Picture 2" descr="https://www.afge.org/globalassets/images/district3organizing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2077337"/>
            <a:ext cx="4443118" cy="266587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56E57F36-6D23-4C39-A2C3-D58391D75D53}" type="slidenum">
              <a:rPr lang="en-US" smtClean="0"/>
              <a:t>68</a:t>
            </a:fld>
            <a:endParaRPr lang="en-US"/>
          </a:p>
        </p:txBody>
      </p:sp>
    </p:spTree>
    <p:extLst>
      <p:ext uri="{BB962C8B-B14F-4D97-AF65-F5344CB8AC3E}">
        <p14:creationId xmlns:p14="http://schemas.microsoft.com/office/powerpoint/2010/main" val="18474659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Organize: Deliver a Message</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838199" y="1825625"/>
            <a:ext cx="6477001" cy="4351338"/>
          </a:xfrm>
        </p:spPr>
        <p:txBody>
          <a:bodyPr>
            <a:normAutofit/>
          </a:bodyPr>
          <a:lstStyle/>
          <a:p>
            <a:pPr marL="228600" lvl="3">
              <a:spcBef>
                <a:spcPts val="1000"/>
              </a:spcBef>
            </a:pPr>
            <a:r>
              <a:rPr lang="en-US" sz="2800" dirty="0"/>
              <a:t>800 person bargaining unit with 100 members, outdated contract, no changes favorable to employees in years</a:t>
            </a:r>
          </a:p>
          <a:p>
            <a:pPr marL="228600" lvl="3">
              <a:spcBef>
                <a:spcPts val="1000"/>
              </a:spcBef>
            </a:pPr>
            <a:r>
              <a:rPr lang="en-US" sz="2800" dirty="0"/>
              <a:t>Union demands to bargain and solicits for employee input </a:t>
            </a:r>
          </a:p>
          <a:p>
            <a:pPr marL="228600" lvl="3">
              <a:spcBef>
                <a:spcPts val="1000"/>
              </a:spcBef>
            </a:pPr>
            <a:r>
              <a:rPr lang="en-US" sz="2800" dirty="0"/>
              <a:t>Host organizing events and adds 400 members</a:t>
            </a:r>
          </a:p>
          <a:p>
            <a:pPr marL="228600" lvl="3">
              <a:spcBef>
                <a:spcPts val="1000"/>
              </a:spcBef>
            </a:pPr>
            <a:r>
              <a:rPr lang="en-US" sz="2800" b="1" i="1" dirty="0"/>
              <a:t>What’s the message to management</a:t>
            </a:r>
            <a:r>
              <a:rPr lang="en-US" sz="2800" b="1" dirty="0"/>
              <a:t>?</a:t>
            </a:r>
          </a:p>
        </p:txBody>
      </p:sp>
      <p:sp>
        <p:nvSpPr>
          <p:cNvPr id="7" name="AutoShape 2" descr="Image result for union workplace mapp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union workplace mapp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025" y="1914524"/>
            <a:ext cx="4167916" cy="3125937"/>
          </a:xfrm>
          <a:prstGeom prst="rect">
            <a:avLst/>
          </a:prstGeom>
        </p:spPr>
      </p:pic>
      <p:sp>
        <p:nvSpPr>
          <p:cNvPr id="2" name="Slide Number Placeholder 1"/>
          <p:cNvSpPr>
            <a:spLocks noGrp="1"/>
          </p:cNvSpPr>
          <p:nvPr>
            <p:ph type="sldNum" sz="quarter" idx="12"/>
          </p:nvPr>
        </p:nvSpPr>
        <p:spPr/>
        <p:txBody>
          <a:bodyPr/>
          <a:lstStyle/>
          <a:p>
            <a:fld id="{56E57F36-6D23-4C39-A2C3-D58391D75D53}" type="slidenum">
              <a:rPr lang="en-US" smtClean="0"/>
              <a:t>69</a:t>
            </a:fld>
            <a:endParaRPr lang="en-US"/>
          </a:p>
        </p:txBody>
      </p:sp>
    </p:spTree>
    <p:extLst>
      <p:ext uri="{BB962C8B-B14F-4D97-AF65-F5344CB8AC3E}">
        <p14:creationId xmlns:p14="http://schemas.microsoft.com/office/powerpoint/2010/main" val="3573910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Definition of Negotiation</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Image result for union workplace mapp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4" descr="Image result for union workplace mapp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Content Placeholder 11"/>
          <p:cNvSpPr txBox="1">
            <a:spLocks noGrp="1"/>
          </p:cNvSpPr>
          <p:nvPr>
            <p:ph sz="half" idx="1"/>
          </p:nvPr>
        </p:nvSpPr>
        <p:spPr>
          <a:xfrm>
            <a:off x="838200" y="1690688"/>
            <a:ext cx="7581803" cy="5245026"/>
          </a:xfrm>
          <a:prstGeom prst="rect">
            <a:avLst/>
          </a:prstGeom>
          <a:noFill/>
        </p:spPr>
        <p:txBody>
          <a:bodyPr wrap="square" rtlCol="0">
            <a:spAutoFit/>
          </a:bodyPr>
          <a:lstStyle/>
          <a:p>
            <a:pPr marL="0" indent="0">
              <a:buNone/>
            </a:pPr>
            <a:r>
              <a:rPr lang="en-US" sz="3600" dirty="0"/>
              <a:t>Negotiation is a process in which people work together to come to an agreement about one or more issues in dispute. </a:t>
            </a:r>
          </a:p>
          <a:p>
            <a:pPr marL="0" indent="0">
              <a:buNone/>
            </a:pPr>
            <a:endParaRPr lang="en-US" sz="1100" dirty="0"/>
          </a:p>
          <a:p>
            <a:pPr marL="0" indent="0">
              <a:buNone/>
            </a:pPr>
            <a:r>
              <a:rPr lang="en-US" sz="3600" dirty="0"/>
              <a:t>Negotiation between the Union and Management is referred to as </a:t>
            </a:r>
            <a:r>
              <a:rPr lang="en-US" sz="3600" i="1" dirty="0"/>
              <a:t>collective bargaining.</a:t>
            </a:r>
            <a:endParaRPr lang="en-US" sz="3600" dirty="0"/>
          </a:p>
          <a:p>
            <a:pPr marL="0" indent="0">
              <a:buNone/>
            </a:pPr>
            <a:endParaRPr lang="en-US" sz="3600" dirty="0"/>
          </a:p>
          <a:p>
            <a:pPr marL="0" indent="0">
              <a:buNone/>
            </a:pPr>
            <a:endParaRPr lang="en-US" sz="3600" dirty="0"/>
          </a:p>
        </p:txBody>
      </p:sp>
      <p:pic>
        <p:nvPicPr>
          <p:cNvPr id="6" name="Picture 5"/>
          <p:cNvPicPr>
            <a:picLocks noChangeAspect="1"/>
          </p:cNvPicPr>
          <p:nvPr/>
        </p:nvPicPr>
        <p:blipFill rotWithShape="1">
          <a:blip r:embed="rId5"/>
          <a:srcRect l="39316"/>
          <a:stretch/>
        </p:blipFill>
        <p:spPr>
          <a:xfrm>
            <a:off x="8420003" y="1741823"/>
            <a:ext cx="3512582" cy="3077491"/>
          </a:xfrm>
          <a:prstGeom prst="rect">
            <a:avLst/>
          </a:prstGeom>
        </p:spPr>
      </p:pic>
      <p:sp>
        <p:nvSpPr>
          <p:cNvPr id="2" name="Slide Number Placeholder 1"/>
          <p:cNvSpPr>
            <a:spLocks noGrp="1"/>
          </p:cNvSpPr>
          <p:nvPr>
            <p:ph type="sldNum" sz="quarter" idx="12"/>
          </p:nvPr>
        </p:nvSpPr>
        <p:spPr/>
        <p:txBody>
          <a:bodyPr/>
          <a:lstStyle/>
          <a:p>
            <a:fld id="{56E57F36-6D23-4C39-A2C3-D58391D75D53}" type="slidenum">
              <a:rPr lang="en-US" smtClean="0"/>
              <a:t>7</a:t>
            </a:fld>
            <a:endParaRPr lang="en-US"/>
          </a:p>
        </p:txBody>
      </p:sp>
    </p:spTree>
    <p:extLst>
      <p:ext uri="{BB962C8B-B14F-4D97-AF65-F5344CB8AC3E}">
        <p14:creationId xmlns:p14="http://schemas.microsoft.com/office/powerpoint/2010/main" val="12018222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Organize: Deliver a Message</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838199" y="1825625"/>
            <a:ext cx="6804805" cy="4351338"/>
          </a:xfrm>
        </p:spPr>
        <p:txBody>
          <a:bodyPr>
            <a:normAutofit/>
          </a:bodyPr>
          <a:lstStyle/>
          <a:p>
            <a:r>
              <a:rPr lang="en-US" dirty="0"/>
              <a:t>Organizing occurs during negotiations </a:t>
            </a:r>
          </a:p>
          <a:p>
            <a:r>
              <a:rPr lang="en-US" dirty="0"/>
              <a:t>Workplace visibility of the union increases</a:t>
            </a:r>
          </a:p>
          <a:p>
            <a:r>
              <a:rPr lang="en-US" dirty="0"/>
              <a:t>New members added on a regular basis</a:t>
            </a:r>
          </a:p>
          <a:p>
            <a:r>
              <a:rPr lang="en-US" dirty="0"/>
              <a:t>Membership level grows past 50%</a:t>
            </a:r>
          </a:p>
          <a:p>
            <a:r>
              <a:rPr lang="en-US" dirty="0"/>
              <a:t>Union power at the bargaining table increases</a:t>
            </a:r>
          </a:p>
          <a:p>
            <a:pPr marL="228600" lvl="3">
              <a:spcBef>
                <a:spcPts val="1000"/>
              </a:spcBef>
            </a:pPr>
            <a:endParaRPr lang="en-US" sz="3000" dirty="0"/>
          </a:p>
        </p:txBody>
      </p:sp>
      <p:sp>
        <p:nvSpPr>
          <p:cNvPr id="7" name="AutoShape 2" descr="Image result for union workplace mapp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union workplace mapp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5"/>
          <a:stretch>
            <a:fillRect/>
          </a:stretch>
        </p:blipFill>
        <p:spPr>
          <a:xfrm>
            <a:off x="7401464" y="1690688"/>
            <a:ext cx="4556185" cy="4039306"/>
          </a:xfrm>
          <a:prstGeom prst="rect">
            <a:avLst/>
          </a:prstGeom>
        </p:spPr>
      </p:pic>
      <p:sp>
        <p:nvSpPr>
          <p:cNvPr id="6" name="Slide Number Placeholder 5"/>
          <p:cNvSpPr>
            <a:spLocks noGrp="1"/>
          </p:cNvSpPr>
          <p:nvPr>
            <p:ph type="sldNum" sz="quarter" idx="12"/>
          </p:nvPr>
        </p:nvSpPr>
        <p:spPr/>
        <p:txBody>
          <a:bodyPr/>
          <a:lstStyle/>
          <a:p>
            <a:fld id="{56E57F36-6D23-4C39-A2C3-D58391D75D53}" type="slidenum">
              <a:rPr lang="en-US" smtClean="0"/>
              <a:t>70</a:t>
            </a:fld>
            <a:endParaRPr lang="en-US"/>
          </a:p>
        </p:txBody>
      </p:sp>
    </p:spTree>
    <p:extLst>
      <p:ext uri="{BB962C8B-B14F-4D97-AF65-F5344CB8AC3E}">
        <p14:creationId xmlns:p14="http://schemas.microsoft.com/office/powerpoint/2010/main" val="5197118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92527" y="1905000"/>
            <a:ext cx="8498971" cy="1460195"/>
          </a:xfrm>
        </p:spPr>
        <p:txBody>
          <a:bodyPr>
            <a:noAutofit/>
          </a:bodyPr>
          <a:lstStyle/>
          <a:p>
            <a:r>
              <a:rPr lang="en-US" sz="7200" dirty="0">
                <a:solidFill>
                  <a:srgbClr val="003399"/>
                </a:solidFill>
                <a:latin typeface="+mn-lt"/>
                <a:cs typeface="Arial" panose="020B0604020202020204" pitchFamily="34" charset="0"/>
              </a:rPr>
              <a:t>Strategic Bargaining</a:t>
            </a:r>
            <a:br>
              <a:rPr lang="en-US" sz="7200" dirty="0">
                <a:solidFill>
                  <a:srgbClr val="003399"/>
                </a:solidFill>
                <a:latin typeface="+mn-lt"/>
                <a:cs typeface="Arial" panose="020B0604020202020204" pitchFamily="34" charset="0"/>
              </a:rPr>
            </a:br>
            <a:r>
              <a:rPr lang="en-US" sz="7200" dirty="0">
                <a:solidFill>
                  <a:srgbClr val="003399"/>
                </a:solidFill>
                <a:latin typeface="+mn-lt"/>
                <a:cs typeface="Arial" panose="020B0604020202020204" pitchFamily="34" charset="0"/>
              </a:rPr>
              <a:t>Plan Development</a:t>
            </a:r>
          </a:p>
        </p:txBody>
      </p:sp>
      <p:pic>
        <p:nvPicPr>
          <p:cNvPr id="10" name="Picture 9"/>
          <p:cNvPicPr>
            <a:picLocks noChangeAspect="1"/>
          </p:cNvPicPr>
          <p:nvPr/>
        </p:nvPicPr>
        <p:blipFill rotWithShape="1">
          <a:blip r:embed="rId4"/>
          <a:srcRect l="18963" t="20334" r="18262"/>
          <a:stretch/>
        </p:blipFill>
        <p:spPr>
          <a:xfrm>
            <a:off x="1092431" y="4334983"/>
            <a:ext cx="2580201" cy="1749672"/>
          </a:xfrm>
          <a:prstGeom prst="rect">
            <a:avLst/>
          </a:prstGeom>
          <a:ln w="6350">
            <a:solidFill>
              <a:schemeClr val="tx1"/>
            </a:solidFill>
          </a:ln>
        </p:spPr>
      </p:pic>
      <p:pic>
        <p:nvPicPr>
          <p:cNvPr id="11" name="Picture 10"/>
          <p:cNvPicPr>
            <a:picLocks noChangeAspect="1"/>
          </p:cNvPicPr>
          <p:nvPr/>
        </p:nvPicPr>
        <p:blipFill>
          <a:blip r:embed="rId5"/>
          <a:stretch>
            <a:fillRect/>
          </a:stretch>
        </p:blipFill>
        <p:spPr>
          <a:xfrm>
            <a:off x="3907398" y="4309349"/>
            <a:ext cx="2580201" cy="1749672"/>
          </a:xfrm>
          <a:prstGeom prst="rect">
            <a:avLst/>
          </a:prstGeom>
          <a:ln w="6350">
            <a:solidFill>
              <a:schemeClr val="tx1"/>
            </a:solidFill>
          </a:ln>
        </p:spPr>
      </p:pic>
      <p:pic>
        <p:nvPicPr>
          <p:cNvPr id="13314" name="Picture 2" descr="http://afge2324.org/wp-content/uploads/2016/03/DSC_6404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703" t="5063" r="2757" b="25739"/>
          <a:stretch/>
        </p:blipFill>
        <p:spPr bwMode="auto">
          <a:xfrm>
            <a:off x="6690360" y="4307643"/>
            <a:ext cx="2456892" cy="1773117"/>
          </a:xfrm>
          <a:prstGeom prst="rect">
            <a:avLst/>
          </a:prstGeom>
          <a:solidFill>
            <a:schemeClr val="bg1"/>
          </a:solidFill>
          <a:ln w="6350">
            <a:solidFill>
              <a:schemeClr val="tx1"/>
            </a:solidFill>
          </a:ln>
        </p:spPr>
      </p:pic>
      <p:pic>
        <p:nvPicPr>
          <p:cNvPr id="12" name="Picture 2" descr="http://photos.prnewswire.com/prnvar/20140206/DC60675-b?max=16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8564" y="4298954"/>
            <a:ext cx="2449423" cy="173998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8834" y="341946"/>
            <a:ext cx="2667000" cy="809625"/>
          </a:xfrm>
          <a:prstGeom prst="rect">
            <a:avLst/>
          </a:prstGeom>
        </p:spPr>
      </p:pic>
      <p:sp>
        <p:nvSpPr>
          <p:cNvPr id="8" name="Rectangle 7"/>
          <p:cNvSpPr/>
          <p:nvPr/>
        </p:nvSpPr>
        <p:spPr>
          <a:xfrm>
            <a:off x="3374572" y="6274064"/>
            <a:ext cx="5442857" cy="471981"/>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50" dirty="0">
                <a:solidFill>
                  <a:srgbClr val="273671"/>
                </a:solidFill>
              </a:rPr>
              <a:t>AMERICAN FEDERATION OF GOVERNMENT EMPLOYEES, AFL-CIO</a:t>
            </a:r>
          </a:p>
        </p:txBody>
      </p:sp>
      <p:sp>
        <p:nvSpPr>
          <p:cNvPr id="3" name="Slide Number Placeholder 2"/>
          <p:cNvSpPr>
            <a:spLocks noGrp="1"/>
          </p:cNvSpPr>
          <p:nvPr>
            <p:ph type="sldNum" sz="quarter" idx="12"/>
          </p:nvPr>
        </p:nvSpPr>
        <p:spPr/>
        <p:txBody>
          <a:bodyPr/>
          <a:lstStyle/>
          <a:p>
            <a:fld id="{56E57F36-6D23-4C39-A2C3-D58391D75D53}" type="slidenum">
              <a:rPr lang="en-US" smtClean="0"/>
              <a:t>71</a:t>
            </a:fld>
            <a:endParaRPr lang="en-US"/>
          </a:p>
        </p:txBody>
      </p:sp>
    </p:spTree>
    <p:extLst>
      <p:ext uri="{BB962C8B-B14F-4D97-AF65-F5344CB8AC3E}">
        <p14:creationId xmlns:p14="http://schemas.microsoft.com/office/powerpoint/2010/main" val="17387714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Plan Development </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Image result for union workplace mapp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union workplace mapp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Content Placeholder 2"/>
          <p:cNvSpPr>
            <a:spLocks noGrp="1"/>
          </p:cNvSpPr>
          <p:nvPr>
            <p:ph sz="half" idx="1"/>
          </p:nvPr>
        </p:nvSpPr>
        <p:spPr>
          <a:xfrm>
            <a:off x="838200" y="1825625"/>
            <a:ext cx="8581845" cy="4351338"/>
          </a:xfrm>
        </p:spPr>
        <p:txBody>
          <a:bodyPr>
            <a:normAutofit lnSpcReduction="10000"/>
          </a:bodyPr>
          <a:lstStyle/>
          <a:p>
            <a:r>
              <a:rPr lang="en-US" dirty="0">
                <a:latin typeface="+mj-lt"/>
              </a:rPr>
              <a:t>Goal</a:t>
            </a:r>
          </a:p>
          <a:p>
            <a:pPr lvl="1"/>
            <a:r>
              <a:rPr lang="en-US" sz="2800" dirty="0">
                <a:latin typeface="+mj-lt"/>
              </a:rPr>
              <a:t>Action(s)</a:t>
            </a:r>
          </a:p>
          <a:p>
            <a:pPr lvl="2"/>
            <a:r>
              <a:rPr lang="en-US" sz="2800" dirty="0">
                <a:latin typeface="+mj-lt"/>
              </a:rPr>
              <a:t>Link To Bargaining Process</a:t>
            </a:r>
          </a:p>
          <a:p>
            <a:pPr lvl="2"/>
            <a:r>
              <a:rPr lang="en-US" sz="2800" dirty="0">
                <a:latin typeface="+mj-lt"/>
              </a:rPr>
              <a:t>Resources</a:t>
            </a:r>
          </a:p>
          <a:p>
            <a:pPr lvl="2"/>
            <a:r>
              <a:rPr lang="en-US" sz="2800" dirty="0">
                <a:latin typeface="+mj-lt"/>
              </a:rPr>
              <a:t>Research</a:t>
            </a:r>
          </a:p>
          <a:p>
            <a:pPr lvl="2"/>
            <a:r>
              <a:rPr lang="en-US" sz="2800" dirty="0">
                <a:latin typeface="+mj-lt"/>
              </a:rPr>
              <a:t>Admin Support</a:t>
            </a:r>
          </a:p>
          <a:p>
            <a:pPr lvl="2"/>
            <a:r>
              <a:rPr lang="en-US" sz="2800" dirty="0">
                <a:latin typeface="+mj-lt"/>
              </a:rPr>
              <a:t>Organizing</a:t>
            </a:r>
          </a:p>
          <a:p>
            <a:pPr lvl="2"/>
            <a:r>
              <a:rPr lang="en-US" sz="2800" dirty="0">
                <a:latin typeface="+mj-lt"/>
              </a:rPr>
              <a:t>Communication/Outreach</a:t>
            </a:r>
          </a:p>
          <a:p>
            <a:pPr lvl="2"/>
            <a:r>
              <a:rPr lang="en-US" sz="2800" dirty="0">
                <a:latin typeface="+mj-lt"/>
              </a:rPr>
              <a:t>Workplace Actions</a:t>
            </a:r>
          </a:p>
          <a:p>
            <a:pPr lvl="2"/>
            <a:r>
              <a:rPr lang="en-US" sz="2800" dirty="0">
                <a:latin typeface="+mj-lt"/>
              </a:rPr>
              <a:t>Budget</a:t>
            </a:r>
          </a:p>
          <a:p>
            <a:pPr marL="914400" lvl="2" indent="0">
              <a:buNone/>
            </a:pPr>
            <a:endParaRPr lang="en-US" dirty="0">
              <a:latin typeface="+mj-lt"/>
            </a:endParaRPr>
          </a:p>
        </p:txBody>
      </p:sp>
      <p:pic>
        <p:nvPicPr>
          <p:cNvPr id="6" name="Picture 5"/>
          <p:cNvPicPr>
            <a:picLocks noChangeAspect="1"/>
          </p:cNvPicPr>
          <p:nvPr/>
        </p:nvPicPr>
        <p:blipFill rotWithShape="1">
          <a:blip r:embed="rId5"/>
          <a:srcRect l="28245" t="12592" r="6377"/>
          <a:stretch/>
        </p:blipFill>
        <p:spPr>
          <a:xfrm>
            <a:off x="6232479" y="1914524"/>
            <a:ext cx="4981861" cy="3746500"/>
          </a:xfrm>
          <a:prstGeom prst="rect">
            <a:avLst/>
          </a:prstGeom>
          <a:ln w="6350">
            <a:solidFill>
              <a:schemeClr val="tx1"/>
            </a:solidFill>
          </a:ln>
        </p:spPr>
      </p:pic>
      <p:sp>
        <p:nvSpPr>
          <p:cNvPr id="2" name="Slide Number Placeholder 1"/>
          <p:cNvSpPr>
            <a:spLocks noGrp="1"/>
          </p:cNvSpPr>
          <p:nvPr>
            <p:ph type="sldNum" sz="quarter" idx="12"/>
          </p:nvPr>
        </p:nvSpPr>
        <p:spPr/>
        <p:txBody>
          <a:bodyPr/>
          <a:lstStyle/>
          <a:p>
            <a:fld id="{56E57F36-6D23-4C39-A2C3-D58391D75D53}" type="slidenum">
              <a:rPr lang="en-US" smtClean="0"/>
              <a:t>72</a:t>
            </a:fld>
            <a:endParaRPr lang="en-US"/>
          </a:p>
        </p:txBody>
      </p:sp>
    </p:spTree>
    <p:extLst>
      <p:ext uri="{BB962C8B-B14F-4D97-AF65-F5344CB8AC3E}">
        <p14:creationId xmlns:p14="http://schemas.microsoft.com/office/powerpoint/2010/main" val="25425608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solidFill>
                  <a:srgbClr val="003399"/>
                </a:solidFill>
                <a:latin typeface="Arial" panose="020B0604020202020204" pitchFamily="34" charset="0"/>
                <a:cs typeface="Arial" panose="020B0604020202020204" pitchFamily="34" charset="0"/>
              </a:rPr>
              <a:t>Plan Development: Add Detail </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Image result for union workplace mapp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union workplace mapp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Content Placeholder 2"/>
          <p:cNvSpPr>
            <a:spLocks noGrp="1"/>
          </p:cNvSpPr>
          <p:nvPr>
            <p:ph sz="half" idx="1"/>
          </p:nvPr>
        </p:nvSpPr>
        <p:spPr>
          <a:xfrm>
            <a:off x="838200" y="1825625"/>
            <a:ext cx="8582025" cy="4351338"/>
          </a:xfrm>
        </p:spPr>
        <p:txBody>
          <a:bodyPr>
            <a:normAutofit/>
          </a:bodyPr>
          <a:lstStyle/>
          <a:p>
            <a:r>
              <a:rPr lang="en-US" dirty="0">
                <a:latin typeface="+mj-lt"/>
              </a:rPr>
              <a:t>WHO – responsible party, group, committee</a:t>
            </a:r>
          </a:p>
          <a:p>
            <a:r>
              <a:rPr lang="en-US" dirty="0">
                <a:latin typeface="+mj-lt"/>
              </a:rPr>
              <a:t>WHAT – specific action</a:t>
            </a:r>
          </a:p>
          <a:p>
            <a:r>
              <a:rPr lang="en-US" dirty="0">
                <a:latin typeface="+mj-lt"/>
              </a:rPr>
              <a:t>WHERE </a:t>
            </a:r>
            <a:r>
              <a:rPr lang="en-US">
                <a:latin typeface="+mj-lt"/>
              </a:rPr>
              <a:t>– location </a:t>
            </a:r>
            <a:endParaRPr lang="en-US" dirty="0">
              <a:latin typeface="+mj-lt"/>
            </a:endParaRPr>
          </a:p>
          <a:p>
            <a:r>
              <a:rPr lang="en-US" dirty="0">
                <a:latin typeface="+mj-lt"/>
              </a:rPr>
              <a:t>WHEN – dates, time frame, calendar</a:t>
            </a:r>
          </a:p>
          <a:p>
            <a:r>
              <a:rPr lang="en-US" dirty="0">
                <a:latin typeface="+mj-lt"/>
              </a:rPr>
              <a:t>WHY – link to objective</a:t>
            </a:r>
          </a:p>
          <a:p>
            <a:r>
              <a:rPr lang="en-US" dirty="0">
                <a:latin typeface="+mj-lt"/>
              </a:rPr>
              <a:t>HOW – resources, budget </a:t>
            </a:r>
          </a:p>
        </p:txBody>
      </p:sp>
      <p:pic>
        <p:nvPicPr>
          <p:cNvPr id="2" name="Picture 1"/>
          <p:cNvPicPr>
            <a:picLocks noChangeAspect="1"/>
          </p:cNvPicPr>
          <p:nvPr/>
        </p:nvPicPr>
        <p:blipFill>
          <a:blip r:embed="rId5"/>
          <a:stretch>
            <a:fillRect/>
          </a:stretch>
        </p:blipFill>
        <p:spPr>
          <a:xfrm>
            <a:off x="7410450" y="2339996"/>
            <a:ext cx="4019550" cy="2266950"/>
          </a:xfrm>
          <a:prstGeom prst="rect">
            <a:avLst/>
          </a:prstGeom>
        </p:spPr>
      </p:pic>
      <p:sp>
        <p:nvSpPr>
          <p:cNvPr id="3" name="Slide Number Placeholder 2"/>
          <p:cNvSpPr>
            <a:spLocks noGrp="1"/>
          </p:cNvSpPr>
          <p:nvPr>
            <p:ph type="sldNum" sz="quarter" idx="12"/>
          </p:nvPr>
        </p:nvSpPr>
        <p:spPr/>
        <p:txBody>
          <a:bodyPr/>
          <a:lstStyle/>
          <a:p>
            <a:fld id="{56E57F36-6D23-4C39-A2C3-D58391D75D53}" type="slidenum">
              <a:rPr lang="en-US" smtClean="0"/>
              <a:t>73</a:t>
            </a:fld>
            <a:endParaRPr lang="en-US"/>
          </a:p>
        </p:txBody>
      </p:sp>
    </p:spTree>
    <p:extLst>
      <p:ext uri="{BB962C8B-B14F-4D97-AF65-F5344CB8AC3E}">
        <p14:creationId xmlns:p14="http://schemas.microsoft.com/office/powerpoint/2010/main" val="38660821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4840" y="548640"/>
            <a:ext cx="11155680" cy="1294448"/>
          </a:xfrm>
        </p:spPr>
        <p:txBody>
          <a:bodyPr>
            <a:noAutofit/>
          </a:bodyPr>
          <a:lstStyle/>
          <a:p>
            <a:r>
              <a:rPr lang="en-US" b="1" dirty="0">
                <a:solidFill>
                  <a:srgbClr val="002060"/>
                </a:solidFill>
                <a:latin typeface="Arial" panose="020B0604020202020204" pitchFamily="34" charset="0"/>
                <a:cs typeface="Arial" panose="020B0604020202020204" pitchFamily="34" charset="0"/>
              </a:rPr>
              <a:t>TURN PROCESS INTO STRATEGY</a:t>
            </a:r>
            <a:br>
              <a:rPr lang="en-US" b="1" dirty="0"/>
            </a:br>
            <a:endParaRPr lang="en-US" b="1" dirty="0">
              <a:solidFill>
                <a:srgbClr val="003399"/>
              </a:solidFill>
              <a:latin typeface="Arial" panose="020B0604020202020204" pitchFamily="34" charset="0"/>
              <a:cs typeface="Arial" panose="020B0604020202020204" pitchFamily="34" charset="0"/>
            </a:endParaRP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ectangle 6"/>
          <p:cNvSpPr/>
          <p:nvPr/>
        </p:nvSpPr>
        <p:spPr>
          <a:xfrm>
            <a:off x="0" y="6362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sp>
        <p:nvSpPr>
          <p:cNvPr id="6" name="AutoShape 6" descr="Image result for AFGE conferen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Image result for AFGE conferenc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9" name="Diagram 18"/>
          <p:cNvGraphicFramePr/>
          <p:nvPr>
            <p:extLst>
              <p:ext uri="{D42A27DB-BD31-4B8C-83A1-F6EECF244321}">
                <p14:modId xmlns:p14="http://schemas.microsoft.com/office/powerpoint/2010/main" val="1609302188"/>
              </p:ext>
            </p:extLst>
          </p:nvPr>
        </p:nvGraphicFramePr>
        <p:xfrm>
          <a:off x="-289560" y="1504295"/>
          <a:ext cx="6812280" cy="45002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32143" y="1548896"/>
            <a:ext cx="5803569" cy="3868493"/>
          </a:xfrm>
          <a:prstGeom prst="rect">
            <a:avLst/>
          </a:prstGeom>
        </p:spPr>
      </p:pic>
      <p:sp>
        <p:nvSpPr>
          <p:cNvPr id="3" name="Slide Number Placeholder 2"/>
          <p:cNvSpPr>
            <a:spLocks noGrp="1"/>
          </p:cNvSpPr>
          <p:nvPr>
            <p:ph type="sldNum" sz="quarter" idx="12"/>
          </p:nvPr>
        </p:nvSpPr>
        <p:spPr/>
        <p:txBody>
          <a:bodyPr/>
          <a:lstStyle/>
          <a:p>
            <a:fld id="{56E57F36-6D23-4C39-A2C3-D58391D75D53}" type="slidenum">
              <a:rPr lang="en-US" smtClean="0"/>
              <a:t>74</a:t>
            </a:fld>
            <a:endParaRPr lang="en-US"/>
          </a:p>
        </p:txBody>
      </p:sp>
    </p:spTree>
    <p:extLst>
      <p:ext uri="{BB962C8B-B14F-4D97-AF65-F5344CB8AC3E}">
        <p14:creationId xmlns:p14="http://schemas.microsoft.com/office/powerpoint/2010/main" val="822920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94410" y="365125"/>
            <a:ext cx="10359390" cy="1325563"/>
          </a:xfrm>
        </p:spPr>
        <p:txBody>
          <a:bodyPr>
            <a:normAutofit/>
          </a:bodyPr>
          <a:lstStyle/>
          <a:p>
            <a:r>
              <a:rPr lang="en-US" dirty="0">
                <a:solidFill>
                  <a:srgbClr val="003399"/>
                </a:solidFill>
                <a:latin typeface="Arial" panose="020B0604020202020204" pitchFamily="34" charset="0"/>
                <a:cs typeface="Arial" panose="020B0604020202020204" pitchFamily="34" charset="0"/>
              </a:rPr>
              <a:t>Elements of a Dispute</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Image result for union workplace mapp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4" descr="Image result for union workplace mapp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aphicFrame>
        <p:nvGraphicFramePr>
          <p:cNvPr id="3" name="Content Placeholder 2"/>
          <p:cNvGraphicFramePr>
            <a:graphicFrameLocks noGrp="1"/>
          </p:cNvGraphicFramePr>
          <p:nvPr>
            <p:ph sz="half" idx="1"/>
            <p:extLst/>
          </p:nvPr>
        </p:nvGraphicFramePr>
        <p:xfrm>
          <a:off x="5577840" y="1508761"/>
          <a:ext cx="7440930" cy="38223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p:nvPr/>
        </p:nvSpPr>
        <p:spPr>
          <a:xfrm>
            <a:off x="982980" y="1645920"/>
            <a:ext cx="6115050" cy="3539430"/>
          </a:xfrm>
          <a:prstGeom prst="rect">
            <a:avLst/>
          </a:prstGeom>
          <a:noFill/>
        </p:spPr>
        <p:txBody>
          <a:bodyPr wrap="square" rtlCol="0">
            <a:spAutoFit/>
          </a:bodyPr>
          <a:lstStyle/>
          <a:p>
            <a:r>
              <a:rPr lang="en-US" sz="2800" b="1" dirty="0"/>
              <a:t>Interests: </a:t>
            </a:r>
            <a:r>
              <a:rPr lang="en-US" sz="2800" dirty="0"/>
              <a:t>Needs, desires, concerns underlying a position.</a:t>
            </a:r>
          </a:p>
          <a:p>
            <a:r>
              <a:rPr lang="en-US" sz="2800" b="1" dirty="0"/>
              <a:t>Rights: </a:t>
            </a:r>
            <a:r>
              <a:rPr lang="en-US" sz="2800" dirty="0"/>
              <a:t>Independent standards (CBA, law, past precedent, etc.) that establish precedent, fairness, etc.</a:t>
            </a:r>
          </a:p>
          <a:p>
            <a:r>
              <a:rPr lang="en-US" sz="2800" b="1" dirty="0"/>
              <a:t>Power: </a:t>
            </a:r>
            <a:r>
              <a:rPr lang="en-US" sz="2800" dirty="0"/>
              <a:t>Capacity to force a position on another party. Can be a threat and/or action.</a:t>
            </a:r>
          </a:p>
        </p:txBody>
      </p:sp>
      <p:sp>
        <p:nvSpPr>
          <p:cNvPr id="2" name="Slide Number Placeholder 1"/>
          <p:cNvSpPr>
            <a:spLocks noGrp="1"/>
          </p:cNvSpPr>
          <p:nvPr>
            <p:ph type="sldNum" sz="quarter" idx="12"/>
          </p:nvPr>
        </p:nvSpPr>
        <p:spPr/>
        <p:txBody>
          <a:bodyPr/>
          <a:lstStyle/>
          <a:p>
            <a:fld id="{56E57F36-6D23-4C39-A2C3-D58391D75D53}" type="slidenum">
              <a:rPr lang="en-US" smtClean="0"/>
              <a:t>8</a:t>
            </a:fld>
            <a:endParaRPr lang="en-US"/>
          </a:p>
        </p:txBody>
      </p:sp>
    </p:spTree>
    <p:extLst>
      <p:ext uri="{BB962C8B-B14F-4D97-AF65-F5344CB8AC3E}">
        <p14:creationId xmlns:p14="http://schemas.microsoft.com/office/powerpoint/2010/main" val="4131818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94410" y="365125"/>
            <a:ext cx="10359390" cy="1325563"/>
          </a:xfrm>
        </p:spPr>
        <p:txBody>
          <a:bodyPr>
            <a:normAutofit/>
          </a:bodyPr>
          <a:lstStyle/>
          <a:p>
            <a:r>
              <a:rPr lang="en-US" dirty="0">
                <a:solidFill>
                  <a:srgbClr val="003399"/>
                </a:solidFill>
                <a:latin typeface="Arial" panose="020B0604020202020204" pitchFamily="34" charset="0"/>
                <a:cs typeface="Arial" panose="020B0604020202020204" pitchFamily="34" charset="0"/>
              </a:rPr>
              <a:t>Factors that affect Negotiation</a:t>
            </a:r>
          </a:p>
        </p:txBody>
      </p:sp>
      <p:sp>
        <p:nvSpPr>
          <p:cNvPr id="5" name="Rectangle 4"/>
          <p:cNvSpPr/>
          <p:nvPr/>
        </p:nvSpPr>
        <p:spPr>
          <a:xfrm>
            <a:off x="0" y="6400799"/>
            <a:ext cx="12192000" cy="467591"/>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8" y="5751491"/>
            <a:ext cx="475212" cy="957249"/>
          </a:xfrm>
          <a:prstGeom prst="rect">
            <a:avLst/>
          </a:prstGeom>
          <a:effectLst>
            <a:outerShdw blurRad="63500" sx="102000" sy="102000" algn="ctr" rotWithShape="0">
              <a:prstClr val="black">
                <a:alpha val="40000"/>
              </a:prstClr>
            </a:outerShdw>
          </a:effectLst>
        </p:spPr>
      </p:pic>
      <p:pic>
        <p:nvPicPr>
          <p:cNvPr id="5126" name="Picture 6" descr="http://compass1.org/wp-content/uploads/2011/06/shutterstock_280512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912" y="-27576377"/>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Image result for union workplace mapp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4" descr="Image result for union workplace mapp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TextBox 5"/>
          <p:cNvSpPr txBox="1"/>
          <p:nvPr/>
        </p:nvSpPr>
        <p:spPr>
          <a:xfrm>
            <a:off x="914400" y="1588770"/>
            <a:ext cx="6697980" cy="4770537"/>
          </a:xfrm>
          <a:prstGeom prst="rect">
            <a:avLst/>
          </a:prstGeom>
          <a:noFill/>
        </p:spPr>
        <p:txBody>
          <a:bodyPr wrap="square" rtlCol="0">
            <a:spAutoFit/>
          </a:bodyPr>
          <a:lstStyle/>
          <a:p>
            <a:r>
              <a:rPr lang="en-US" sz="2800" b="1" dirty="0"/>
              <a:t>Issues: </a:t>
            </a:r>
            <a:r>
              <a:rPr lang="en-US" sz="2800" dirty="0"/>
              <a:t>What is the topic or problem in dispute? Is it simple or complex? How important is it to each party?</a:t>
            </a:r>
          </a:p>
          <a:p>
            <a:endParaRPr lang="en-US" sz="800" dirty="0"/>
          </a:p>
          <a:p>
            <a:r>
              <a:rPr lang="en-US" sz="2800" b="1" dirty="0"/>
              <a:t>Parties: </a:t>
            </a:r>
            <a:r>
              <a:rPr lang="en-US" sz="2800" dirty="0"/>
              <a:t>What is the relationship? Trust level? Information sharing? Is power equal or unbalanced?</a:t>
            </a:r>
          </a:p>
          <a:p>
            <a:endParaRPr lang="en-US" sz="800" dirty="0"/>
          </a:p>
          <a:p>
            <a:r>
              <a:rPr lang="en-US" sz="2800" b="1" dirty="0"/>
              <a:t>Context: </a:t>
            </a:r>
            <a:r>
              <a:rPr lang="en-US" sz="2800" dirty="0"/>
              <a:t>What influence/support exits in the environment away from the table?</a:t>
            </a:r>
          </a:p>
          <a:p>
            <a:endParaRPr lang="en-US" sz="800" dirty="0"/>
          </a:p>
          <a:p>
            <a:r>
              <a:rPr lang="en-US" sz="2800" b="1" dirty="0"/>
              <a:t>Position: </a:t>
            </a:r>
            <a:r>
              <a:rPr lang="en-US" sz="2800" dirty="0"/>
              <a:t>One party’s solution to an issue. What does each side see as the resolution?</a:t>
            </a:r>
          </a:p>
        </p:txBody>
      </p:sp>
      <p:graphicFrame>
        <p:nvGraphicFramePr>
          <p:cNvPr id="2" name="Diagram 1"/>
          <p:cNvGraphicFramePr/>
          <p:nvPr>
            <p:extLst/>
          </p:nvPr>
        </p:nvGraphicFramePr>
        <p:xfrm>
          <a:off x="6229350" y="1200150"/>
          <a:ext cx="7075170" cy="47091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2"/>
          <p:cNvSpPr>
            <a:spLocks noGrp="1"/>
          </p:cNvSpPr>
          <p:nvPr>
            <p:ph type="sldNum" sz="quarter" idx="12"/>
          </p:nvPr>
        </p:nvSpPr>
        <p:spPr/>
        <p:txBody>
          <a:bodyPr/>
          <a:lstStyle/>
          <a:p>
            <a:fld id="{56E57F36-6D23-4C39-A2C3-D58391D75D53}" type="slidenum">
              <a:rPr lang="en-US" smtClean="0"/>
              <a:t>9</a:t>
            </a:fld>
            <a:endParaRPr lang="en-US"/>
          </a:p>
        </p:txBody>
      </p:sp>
    </p:spTree>
    <p:extLst>
      <p:ext uri="{BB962C8B-B14F-4D97-AF65-F5344CB8AC3E}">
        <p14:creationId xmlns:p14="http://schemas.microsoft.com/office/powerpoint/2010/main" val="1918059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GE Power Point Template" id="{A12034AD-029F-47A4-B0A6-C24DD15AFD80}" vid="{F27EBA32-BFE2-4039-BC76-9821B84C7C62}"/>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Facet">
  <a:themeElements>
    <a:clrScheme name="Custom 13">
      <a:dk1>
        <a:srgbClr val="0070C0"/>
      </a:dk1>
      <a:lt1>
        <a:sysClr val="window" lastClr="FFFFFF"/>
      </a:lt1>
      <a:dk2>
        <a:srgbClr val="323232"/>
      </a:dk2>
      <a:lt2>
        <a:srgbClr val="E3DED1"/>
      </a:lt2>
      <a:accent1>
        <a:srgbClr val="FF0000"/>
      </a:accent1>
      <a:accent2>
        <a:srgbClr val="0070C0"/>
      </a:accent2>
      <a:accent3>
        <a:srgbClr val="FFFFFF"/>
      </a:accent3>
      <a:accent4>
        <a:srgbClr val="FFFFFF"/>
      </a:accent4>
      <a:accent5>
        <a:srgbClr val="FFFFFF"/>
      </a:accent5>
      <a:accent6>
        <a:srgbClr val="FFFFFF"/>
      </a:accent6>
      <a:hlink>
        <a:srgbClr val="FFFF00"/>
      </a:hlink>
      <a:folHlink>
        <a:srgbClr val="B26B02"/>
      </a:folHlink>
    </a:clrScheme>
    <a:fontScheme name="Custom 1">
      <a:majorFont>
        <a:latin typeface="Trebuchet MS"/>
        <a:ea typeface=""/>
        <a:cs typeface=""/>
      </a:majorFont>
      <a:minorFont>
        <a:latin typeface="Trebuchet MS"/>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32aae8b8-55c8-4f84-a93d-2b8bd2e1c2a2">APFFPMSYZXWP-90-1912</_dlc_DocId>
    <_dlc_DocIdUrl xmlns="32aae8b8-55c8-4f84-a93d-2b8bd2e1c2a2">
      <Url>https://afgenational.sharepoint.com/districtsdepts/depts/Communications/_layouts/15/DocIdRedir.aspx?ID=APFFPMSYZXWP-90-1912</Url>
      <Description>APFFPMSYZXWP-90-1912</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59EEC6E74A5C4BAA7AE52BBD51DA13" ma:contentTypeVersion="3" ma:contentTypeDescription="Create a new document." ma:contentTypeScope="" ma:versionID="ea13ac15935ec01eb4cccd218b129212">
  <xsd:schema xmlns:xsd="http://www.w3.org/2001/XMLSchema" xmlns:xs="http://www.w3.org/2001/XMLSchema" xmlns:p="http://schemas.microsoft.com/office/2006/metadata/properties" xmlns:ns2="32aae8b8-55c8-4f84-a93d-2b8bd2e1c2a2" xmlns:ns3="cbe6c278-a929-49cd-aa4e-937952369aef" targetNamespace="http://schemas.microsoft.com/office/2006/metadata/properties" ma:root="true" ma:fieldsID="c16bf1c2a51a39ebd1dc7a595af7d809" ns2:_="" ns3:_="">
    <xsd:import namespace="32aae8b8-55c8-4f84-a93d-2b8bd2e1c2a2"/>
    <xsd:import namespace="cbe6c278-a929-49cd-aa4e-937952369aef"/>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ingHintHash"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aae8b8-55c8-4f84-a93d-2b8bd2e1c2a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be6c278-a929-49cd-aa4e-937952369ae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internalName="SharingHintHash" ma:readOnly="true">
      <xsd:simpleType>
        <xsd:restriction base="dms:Text"/>
      </xsd:simple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748AA0D-7C79-4138-AD01-03790833F22A}">
  <ds:schemaRefs>
    <ds:schemaRef ds:uri="http://schemas.microsoft.com/office/2006/documentManagement/types"/>
    <ds:schemaRef ds:uri="http://schemas.microsoft.com/office/2006/metadata/properties"/>
    <ds:schemaRef ds:uri="32aae8b8-55c8-4f84-a93d-2b8bd2e1c2a2"/>
    <ds:schemaRef ds:uri="http://purl.org/dc/terms/"/>
    <ds:schemaRef ds:uri="http://schemas.openxmlformats.org/package/2006/metadata/core-properties"/>
    <ds:schemaRef ds:uri="http://purl.org/dc/dcmitype/"/>
    <ds:schemaRef ds:uri="cbe6c278-a929-49cd-aa4e-937952369aef"/>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AB210295-D5F1-4DFF-A790-3AB7931C8D1A}">
  <ds:schemaRefs>
    <ds:schemaRef ds:uri="http://schemas.microsoft.com/sharepoint/v3/contenttype/forms"/>
  </ds:schemaRefs>
</ds:datastoreItem>
</file>

<file path=customXml/itemProps3.xml><?xml version="1.0" encoding="utf-8"?>
<ds:datastoreItem xmlns:ds="http://schemas.openxmlformats.org/officeDocument/2006/customXml" ds:itemID="{D1D8ECB6-A85B-406F-954E-BE0C1D9B81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aae8b8-55c8-4f84-a93d-2b8bd2e1c2a2"/>
    <ds:schemaRef ds:uri="cbe6c278-a929-49cd-aa4e-937952369a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DF187F5-2F11-4CFC-A034-A58E78B54F3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AFGE Power Point Template</Template>
  <TotalTime>15025</TotalTime>
  <Words>4208</Words>
  <Application>Microsoft Office PowerPoint</Application>
  <PresentationFormat>Widescreen</PresentationFormat>
  <Paragraphs>655</Paragraphs>
  <Slides>74</Slides>
  <Notes>74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74</vt:i4>
      </vt:variant>
    </vt:vector>
  </HeadingPairs>
  <TitlesOfParts>
    <vt:vector size="87" baseType="lpstr">
      <vt:lpstr>Arial</vt:lpstr>
      <vt:lpstr>Arial Narrow</vt:lpstr>
      <vt:lpstr>Arial Rounded MT</vt:lpstr>
      <vt:lpstr>Calibri</vt:lpstr>
      <vt:lpstr>Calibri Light</vt:lpstr>
      <vt:lpstr>Courier New</vt:lpstr>
      <vt:lpstr>Times New Roman</vt:lpstr>
      <vt:lpstr>Trebuchet MS</vt:lpstr>
      <vt:lpstr>Wingdings</vt:lpstr>
      <vt:lpstr>Wingdings 3</vt:lpstr>
      <vt:lpstr>Office Theme</vt:lpstr>
      <vt:lpstr>2_Custom Design</vt:lpstr>
      <vt:lpstr>3_Facet</vt:lpstr>
      <vt:lpstr>Collective Bargaining II:  Negotiation Skills</vt:lpstr>
      <vt:lpstr>Course Objective</vt:lpstr>
      <vt:lpstr>Course Overview</vt:lpstr>
      <vt:lpstr>Housekeeping</vt:lpstr>
      <vt:lpstr>Introductions</vt:lpstr>
      <vt:lpstr>Module 1: Introduction to Strategic Bargaining </vt:lpstr>
      <vt:lpstr>Definition of Negotiation</vt:lpstr>
      <vt:lpstr>Elements of a Dispute</vt:lpstr>
      <vt:lpstr>Factors that affect Negotiation</vt:lpstr>
      <vt:lpstr>How Do You Measure Success in Negotiations?</vt:lpstr>
      <vt:lpstr>What is Strategic Bargaining?</vt:lpstr>
      <vt:lpstr>Strategic Bargaining</vt:lpstr>
      <vt:lpstr>Strategic Bargaining</vt:lpstr>
      <vt:lpstr>Strategic vs. Reactive Bargaining</vt:lpstr>
      <vt:lpstr>Service Model vs. Organizing Model</vt:lpstr>
      <vt:lpstr>Effective Locals: Service vs. Organizing Model</vt:lpstr>
      <vt:lpstr>The Service Model</vt:lpstr>
      <vt:lpstr>The Organizing Model</vt:lpstr>
      <vt:lpstr>Bargaining: Organizing vs. Servicing Model </vt:lpstr>
      <vt:lpstr>Strategic Bargaining Assessment</vt:lpstr>
      <vt:lpstr>START WITH A BASIC ASSESSMENT</vt:lpstr>
      <vt:lpstr>ATTITUDE TOWARDS BARGAINING</vt:lpstr>
      <vt:lpstr>ATTITUDE TOWARDS BARGAINING</vt:lpstr>
      <vt:lpstr>Changing how Collective Bargaining is viewed</vt:lpstr>
      <vt:lpstr>Experience Level and Training</vt:lpstr>
      <vt:lpstr>Experience Level and Training</vt:lpstr>
      <vt:lpstr>Resources</vt:lpstr>
      <vt:lpstr>Strategic Bargaining Process</vt:lpstr>
      <vt:lpstr>Bargaining Preparation </vt:lpstr>
      <vt:lpstr>Strategic Bargaining Process  Goals and Objectives</vt:lpstr>
      <vt:lpstr>Goals and Objectives</vt:lpstr>
      <vt:lpstr>Goals vs. Objectives</vt:lpstr>
      <vt:lpstr>How are Goals and Objectives Important?</vt:lpstr>
      <vt:lpstr>Example: Better Contract Language</vt:lpstr>
      <vt:lpstr>Strategic Bargaining Process Bargaining Team: Working Groups</vt:lpstr>
      <vt:lpstr>Communications Working Group</vt:lpstr>
      <vt:lpstr>Organizing Working Group</vt:lpstr>
      <vt:lpstr>Legislative Working Group</vt:lpstr>
      <vt:lpstr>Research Working Group</vt:lpstr>
      <vt:lpstr>Notes and Records Working Group</vt:lpstr>
      <vt:lpstr>Strategic Bargaining Process Pre-Bargaining Preparation</vt:lpstr>
      <vt:lpstr>Pre-Bargaining Preparation</vt:lpstr>
      <vt:lpstr>Pre-Bargaining Preparation: Resources</vt:lpstr>
      <vt:lpstr>Pre-Bargaining Preparation: Budget</vt:lpstr>
      <vt:lpstr>Strategic Bargaining Process Ground Rules</vt:lpstr>
      <vt:lpstr>Strategic Bargaining: Ground Rules</vt:lpstr>
      <vt:lpstr>Strategic Bargaining: Ground Rules</vt:lpstr>
      <vt:lpstr>Strategic Bargaining: Ground Rules</vt:lpstr>
      <vt:lpstr>Strategic Bargaining Process Research</vt:lpstr>
      <vt:lpstr>Strategic Bargaining: Research</vt:lpstr>
      <vt:lpstr>Strategic Bargaining: Research</vt:lpstr>
      <vt:lpstr>Strategic Bargaining: Research</vt:lpstr>
      <vt:lpstr>Strategic Bargaining Process Proposal Development</vt:lpstr>
      <vt:lpstr>Step One – Bargaining Survey </vt:lpstr>
      <vt:lpstr>Step Two – Research</vt:lpstr>
      <vt:lpstr>Step Three – Strategize</vt:lpstr>
      <vt:lpstr>Step Four – Draft</vt:lpstr>
      <vt:lpstr>Strategic Bargaining Process Communicate, Mobilize and Organize</vt:lpstr>
      <vt:lpstr>Communicate – No Blackouts!</vt:lpstr>
      <vt:lpstr>Communicate with Employees</vt:lpstr>
      <vt:lpstr>Communication: Outreach</vt:lpstr>
      <vt:lpstr>Benefits of Mobilization</vt:lpstr>
      <vt:lpstr>Mobilize: Members Own the Contract</vt:lpstr>
      <vt:lpstr>Mobilize: Workplace Actions</vt:lpstr>
      <vt:lpstr>Mobilize: Workplace Actions</vt:lpstr>
      <vt:lpstr>Mobilize = POWER</vt:lpstr>
      <vt:lpstr>Organize: Workplace Actions</vt:lpstr>
      <vt:lpstr>Organize: Workplace Actions</vt:lpstr>
      <vt:lpstr>Organize: Deliver a Message</vt:lpstr>
      <vt:lpstr>Organize: Deliver a Message</vt:lpstr>
      <vt:lpstr>Strategic Bargaining Plan Development</vt:lpstr>
      <vt:lpstr>Plan Development </vt:lpstr>
      <vt:lpstr>Plan Development: Add Detail </vt:lpstr>
      <vt:lpstr>TURN PROCESS INTO STRATEGY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Desirae Gaskins</dc:creator>
  <cp:lastModifiedBy>Megan Fissel</cp:lastModifiedBy>
  <cp:revision>415</cp:revision>
  <cp:lastPrinted>2017-01-03T17:47:28Z</cp:lastPrinted>
  <dcterms:created xsi:type="dcterms:W3CDTF">2015-11-12T17:38:52Z</dcterms:created>
  <dcterms:modified xsi:type="dcterms:W3CDTF">2017-07-13T18:45:07Z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0x0101000D59EEC6E74A5C4BAA7AE52BBD51DA13</vt:lpwstr>
  </property>
  <property fmtid="{D5CDD505-2E9C-101B-9397-08002B2CF9AE}" pid="3" name="_dlc_DocIdItemGuid">
    <vt:lpwstr>410a4381-7b45-4cbe-8d39-5161fe3afd69</vt:lpwstr>
  </property>
</Properties>
</file>